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Lst>
  <p:sldSz cx="18288000" cy="10287000"/>
  <p:notesSz cx="6858000" cy="9144000"/>
  <p:embeddedFontLst>
    <p:embeddedFont>
      <p:font typeface="Muli Regular" panose="020B0604020202020204" charset="0"/>
      <p:regular r:id="rId94"/>
    </p:embeddedFont>
    <p:embeddedFont>
      <p:font typeface="Muli Bold" panose="020B0604020202020204" charset="0"/>
      <p:regular r:id="rId95"/>
    </p:embeddedFont>
    <p:embeddedFont>
      <p:font typeface="Muli Regular Bold" panose="020B0604020202020204" charset="0"/>
      <p:regular r:id="rId96"/>
    </p:embeddedFont>
    <p:embeddedFont>
      <p:font typeface="Calibri" panose="020F0502020204030204" pitchFamily="34" charset="0"/>
      <p:regular r:id="rId97"/>
      <p:bold r:id="rId98"/>
      <p:italic r:id="rId99"/>
      <p:boldItalic r:id="rId100"/>
    </p:embeddedFont>
    <p:embeddedFont>
      <p:font typeface="Muli Bold Bold" panose="020B0604020202020204" charset="0"/>
      <p:regular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30" y="-2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D0155-7D89-422E-AAF4-52FB463038D4}" type="datetimeFigureOut">
              <a:rPr lang="en-GB" smtClean="0"/>
              <a:t>08/11/2022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C35718-0913-40E8-9434-62454329139B}" type="slidenum">
              <a:rPr lang="en-GB" smtClean="0"/>
              <a:t>‹#›</a:t>
            </a:fld>
            <a:endParaRPr lang="en-GB"/>
          </a:p>
        </p:txBody>
      </p:sp>
    </p:spTree>
    <p:extLst>
      <p:ext uri="{BB962C8B-B14F-4D97-AF65-F5344CB8AC3E}">
        <p14:creationId xmlns:p14="http://schemas.microsoft.com/office/powerpoint/2010/main" val="3703238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C35718-0913-40E8-9434-62454329139B}" type="slidenum">
              <a:rPr lang="en-GB" smtClean="0"/>
              <a:t>16</a:t>
            </a:fld>
            <a:endParaRPr lang="en-GB"/>
          </a:p>
        </p:txBody>
      </p:sp>
    </p:spTree>
    <p:extLst>
      <p:ext uri="{BB962C8B-B14F-4D97-AF65-F5344CB8AC3E}">
        <p14:creationId xmlns:p14="http://schemas.microsoft.com/office/powerpoint/2010/main" val="175212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709902" y="2317173"/>
            <a:ext cx="7321033" cy="634004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2503944" y="7035126"/>
            <a:ext cx="4970154" cy="43041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12717342" y="5954842"/>
            <a:ext cx="2271679" cy="196728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8" name="Group 8"/>
          <p:cNvGrpSpPr/>
          <p:nvPr/>
        </p:nvGrpSpPr>
        <p:grpSpPr>
          <a:xfrm>
            <a:off x="14118770" y="373605"/>
            <a:ext cx="3799619" cy="3290488"/>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0" name="Group 10"/>
          <p:cNvGrpSpPr/>
          <p:nvPr/>
        </p:nvGrpSpPr>
        <p:grpSpPr>
          <a:xfrm>
            <a:off x="1028700" y="1028700"/>
            <a:ext cx="4212844" cy="586200"/>
            <a:chOff x="0" y="0"/>
            <a:chExt cx="5617125" cy="781600"/>
          </a:xfrm>
        </p:grpSpPr>
        <p:sp>
          <p:nvSpPr>
            <p:cNvPr id="11" name="TextBox 11"/>
            <p:cNvSpPr txBox="1"/>
            <p:nvPr/>
          </p:nvSpPr>
          <p:spPr>
            <a:xfrm>
              <a:off x="1293956" y="50863"/>
              <a:ext cx="4323169" cy="622724"/>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Bold"/>
                </a:rPr>
                <a:t>HCI</a:t>
              </a:r>
            </a:p>
          </p:txBody>
        </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905010" cy="781600"/>
            </a:xfrm>
            <a:prstGeom prst="rect">
              <a:avLst/>
            </a:prstGeom>
          </p:spPr>
        </p:pic>
      </p:grpSp>
      <p:sp>
        <p:nvSpPr>
          <p:cNvPr id="13" name="TextBox 13"/>
          <p:cNvSpPr txBox="1"/>
          <p:nvPr/>
        </p:nvSpPr>
        <p:spPr>
          <a:xfrm>
            <a:off x="1028700" y="3540268"/>
            <a:ext cx="13960321" cy="2351401"/>
          </a:xfrm>
          <a:prstGeom prst="rect">
            <a:avLst/>
          </a:prstGeom>
        </p:spPr>
        <p:txBody>
          <a:bodyPr lIns="0" tIns="0" rIns="0" bIns="0" rtlCol="0" anchor="t">
            <a:spAutoFit/>
          </a:bodyPr>
          <a:lstStyle/>
          <a:p>
            <a:pPr>
              <a:lnSpc>
                <a:spcPts val="9520"/>
              </a:lnSpc>
              <a:spcBef>
                <a:spcPct val="0"/>
              </a:spcBef>
            </a:pPr>
            <a:r>
              <a:rPr lang="en-US" sz="6800">
                <a:solidFill>
                  <a:srgbClr val="000000"/>
                </a:solidFill>
                <a:latin typeface="Muli Bold Bold"/>
              </a:rPr>
              <a:t>GIAO DIỆN TƯƠNG TÁC CHO HỆ THỐNG ĐẶT ĐỒ ĂN ONLINE</a:t>
            </a:r>
          </a:p>
        </p:txBody>
      </p:sp>
      <p:sp>
        <p:nvSpPr>
          <p:cNvPr id="14" name="TextBox 14"/>
          <p:cNvSpPr txBox="1"/>
          <p:nvPr/>
        </p:nvSpPr>
        <p:spPr>
          <a:xfrm>
            <a:off x="6089336" y="7944751"/>
            <a:ext cx="6109328" cy="712471"/>
          </a:xfrm>
          <a:prstGeom prst="rect">
            <a:avLst/>
          </a:prstGeom>
        </p:spPr>
        <p:txBody>
          <a:bodyPr lIns="0" tIns="0" rIns="0" bIns="0" rtlCol="0" anchor="t">
            <a:spAutoFit/>
          </a:bodyPr>
          <a:lstStyle/>
          <a:p>
            <a:pPr>
              <a:lnSpc>
                <a:spcPts val="5879"/>
              </a:lnSpc>
            </a:pPr>
            <a:r>
              <a:rPr lang="en-US" sz="4199">
                <a:solidFill>
                  <a:srgbClr val="000000"/>
                </a:solidFill>
                <a:latin typeface="Muli Bold Bold"/>
              </a:rPr>
              <a:t>SV:</a:t>
            </a:r>
            <a:r>
              <a:rPr lang="en-US" sz="4199">
                <a:solidFill>
                  <a:srgbClr val="000000"/>
                </a:solidFill>
                <a:latin typeface="Muli Bold"/>
              </a:rPr>
              <a:t> Ung Minh Hoài</a:t>
            </a:r>
          </a:p>
        </p:txBody>
      </p:sp>
      <p:sp>
        <p:nvSpPr>
          <p:cNvPr id="15" name="TextBox 15"/>
          <p:cNvSpPr txBox="1"/>
          <p:nvPr/>
        </p:nvSpPr>
        <p:spPr>
          <a:xfrm>
            <a:off x="6089336" y="8792879"/>
            <a:ext cx="6109328" cy="712471"/>
          </a:xfrm>
          <a:prstGeom prst="rect">
            <a:avLst/>
          </a:prstGeom>
        </p:spPr>
        <p:txBody>
          <a:bodyPr lIns="0" tIns="0" rIns="0" bIns="0" rtlCol="0" anchor="t">
            <a:spAutoFit/>
          </a:bodyPr>
          <a:lstStyle/>
          <a:p>
            <a:pPr>
              <a:lnSpc>
                <a:spcPts val="5879"/>
              </a:lnSpc>
            </a:pPr>
            <a:r>
              <a:rPr lang="en-US" sz="4199">
                <a:solidFill>
                  <a:srgbClr val="000000"/>
                </a:solidFill>
                <a:latin typeface="Muli Bold Bold"/>
              </a:rPr>
              <a:t>GVHD</a:t>
            </a:r>
            <a:r>
              <a:rPr lang="en-US" sz="4199">
                <a:solidFill>
                  <a:srgbClr val="000000"/>
                </a:solidFill>
                <a:latin typeface="Muli Bold"/>
              </a:rPr>
              <a:t>: Lê Quang Hùng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331252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1. Mục đích của việc khảo sát</a:t>
            </a:r>
          </a:p>
        </p:txBody>
      </p:sp>
      <p:grpSp>
        <p:nvGrpSpPr>
          <p:cNvPr id="3" name="Group 3"/>
          <p:cNvGrpSpPr/>
          <p:nvPr/>
        </p:nvGrpSpPr>
        <p:grpSpPr>
          <a:xfrm rot="-10800000">
            <a:off x="-1306086" y="5547647"/>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8232051"/>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76885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8558712"/>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1186644" y="2374945"/>
            <a:ext cx="16072656" cy="21983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Tìm ra các ưu, nhược điểm của các trang web phổ biến được nhiều người sử dụng hiện nay để thử tạo ra một nguyên mẫu hoàn thiện hơn.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Hệ thống ở Việt Nam</a:t>
            </a:r>
          </a:p>
        </p:txBody>
      </p:sp>
      <p:grpSp>
        <p:nvGrpSpPr>
          <p:cNvPr id="3" name="Group 3"/>
          <p:cNvGrpSpPr/>
          <p:nvPr/>
        </p:nvGrpSpPr>
        <p:grpSpPr>
          <a:xfrm rot="-10800000">
            <a:off x="-1306086" y="5357147"/>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8041551"/>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57835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8368212"/>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10266343" y="2673601"/>
            <a:ext cx="4287857" cy="756617"/>
          </a:xfrm>
          <a:prstGeom prst="rect">
            <a:avLst/>
          </a:prstGeom>
        </p:spPr>
        <p:txBody>
          <a:bodyPr wrap="square"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GrabFood</a:t>
            </a:r>
          </a:p>
        </p:txBody>
      </p:sp>
      <p:sp>
        <p:nvSpPr>
          <p:cNvPr id="12" name="TextBox 12"/>
          <p:cNvSpPr txBox="1"/>
          <p:nvPr/>
        </p:nvSpPr>
        <p:spPr>
          <a:xfrm>
            <a:off x="9829800" y="3960814"/>
            <a:ext cx="3449657"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err="1">
                <a:solidFill>
                  <a:srgbClr val="000000"/>
                </a:solidFill>
                <a:latin typeface="Muli Regular"/>
              </a:rPr>
              <a:t>Loship</a:t>
            </a:r>
            <a:endParaRPr lang="en-US" sz="4199" dirty="0">
              <a:solidFill>
                <a:srgbClr val="000000"/>
              </a:solidFill>
              <a:latin typeface="Muli Regular"/>
            </a:endParaRPr>
          </a:p>
        </p:txBody>
      </p:sp>
      <p:sp>
        <p:nvSpPr>
          <p:cNvPr id="13" name="TextBox 13"/>
          <p:cNvSpPr txBox="1"/>
          <p:nvPr/>
        </p:nvSpPr>
        <p:spPr>
          <a:xfrm>
            <a:off x="9900076" y="5343811"/>
            <a:ext cx="4745057"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err="1">
                <a:solidFill>
                  <a:srgbClr val="000000"/>
                </a:solidFill>
                <a:latin typeface="Muli Regular"/>
              </a:rPr>
              <a:t>ShopeeFood</a:t>
            </a:r>
            <a:endParaRPr lang="en-US" sz="4199" dirty="0">
              <a:solidFill>
                <a:srgbClr val="000000"/>
              </a:solidFill>
              <a:latin typeface="Muli Regular"/>
            </a:endParaRPr>
          </a:p>
        </p:txBody>
      </p:sp>
      <p:sp>
        <p:nvSpPr>
          <p:cNvPr id="14" name="TextBox 14"/>
          <p:cNvSpPr txBox="1"/>
          <p:nvPr/>
        </p:nvSpPr>
        <p:spPr>
          <a:xfrm>
            <a:off x="9654033" y="6789707"/>
            <a:ext cx="3801189"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a:solidFill>
                  <a:srgbClr val="000000"/>
                </a:solidFill>
                <a:latin typeface="Muli Regular"/>
              </a:rPr>
              <a:t>Foody</a:t>
            </a:r>
          </a:p>
        </p:txBody>
      </p:sp>
      <p:sp>
        <p:nvSpPr>
          <p:cNvPr id="15" name="TextBox 15"/>
          <p:cNvSpPr txBox="1"/>
          <p:nvPr/>
        </p:nvSpPr>
        <p:spPr>
          <a:xfrm>
            <a:off x="9943822" y="8235603"/>
            <a:ext cx="3648789"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err="1">
                <a:solidFill>
                  <a:srgbClr val="000000"/>
                </a:solidFill>
                <a:latin typeface="Muli Regular"/>
              </a:rPr>
              <a:t>FlyFood</a:t>
            </a:r>
            <a:endParaRPr lang="en-US" sz="4199" dirty="0">
              <a:solidFill>
                <a:srgbClr val="000000"/>
              </a:solidFill>
              <a:latin typeface="Muli Regul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3. Hệ thống ở nước ngoài</a:t>
            </a:r>
          </a:p>
        </p:txBody>
      </p:sp>
      <p:grpSp>
        <p:nvGrpSpPr>
          <p:cNvPr id="3" name="Group 3"/>
          <p:cNvGrpSpPr/>
          <p:nvPr/>
        </p:nvGrpSpPr>
        <p:grpSpPr>
          <a:xfrm rot="-10800000">
            <a:off x="-1306086" y="5357147"/>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8041551"/>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57835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8368212"/>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10417532" y="2657617"/>
            <a:ext cx="4074879"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dirty="0">
                <a:solidFill>
                  <a:srgbClr val="000000"/>
                </a:solidFill>
                <a:latin typeface="Muli Regular"/>
              </a:rPr>
              <a:t>Alibaba</a:t>
            </a:r>
          </a:p>
        </p:txBody>
      </p:sp>
      <p:sp>
        <p:nvSpPr>
          <p:cNvPr id="12" name="TextBox 12"/>
          <p:cNvSpPr txBox="1"/>
          <p:nvPr/>
        </p:nvSpPr>
        <p:spPr>
          <a:xfrm>
            <a:off x="10222736" y="3901883"/>
            <a:ext cx="4118486"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err="1">
                <a:solidFill>
                  <a:srgbClr val="000000"/>
                </a:solidFill>
                <a:latin typeface="Muli Regular"/>
              </a:rPr>
              <a:t>FoodPanda</a:t>
            </a:r>
            <a:endParaRPr lang="en-US" sz="4199" dirty="0">
              <a:solidFill>
                <a:srgbClr val="000000"/>
              </a:solidFill>
              <a:latin typeface="Muli Regular"/>
            </a:endParaRPr>
          </a:p>
        </p:txBody>
      </p:sp>
      <p:sp>
        <p:nvSpPr>
          <p:cNvPr id="13" name="TextBox 13"/>
          <p:cNvSpPr txBox="1"/>
          <p:nvPr/>
        </p:nvSpPr>
        <p:spPr>
          <a:xfrm>
            <a:off x="10202066" y="5348899"/>
            <a:ext cx="4312116"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err="1">
                <a:solidFill>
                  <a:srgbClr val="000000"/>
                </a:solidFill>
                <a:latin typeface="Muli Regular"/>
              </a:rPr>
              <a:t>laMadeleine</a:t>
            </a:r>
            <a:endParaRPr lang="en-US" sz="4199" dirty="0">
              <a:solidFill>
                <a:srgbClr val="000000"/>
              </a:solidFill>
              <a:latin typeface="Muli Regular"/>
            </a:endParaRPr>
          </a:p>
        </p:txBody>
      </p:sp>
      <p:sp>
        <p:nvSpPr>
          <p:cNvPr id="14" name="TextBox 14"/>
          <p:cNvSpPr txBox="1"/>
          <p:nvPr/>
        </p:nvSpPr>
        <p:spPr>
          <a:xfrm>
            <a:off x="10331797" y="6759246"/>
            <a:ext cx="3163833"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a:solidFill>
                  <a:srgbClr val="000000"/>
                </a:solidFill>
                <a:latin typeface="Muli Regular"/>
              </a:rPr>
              <a:t>Delivery</a:t>
            </a:r>
          </a:p>
        </p:txBody>
      </p:sp>
      <p:sp>
        <p:nvSpPr>
          <p:cNvPr id="15" name="TextBox 15"/>
          <p:cNvSpPr txBox="1"/>
          <p:nvPr/>
        </p:nvSpPr>
        <p:spPr>
          <a:xfrm>
            <a:off x="10331797" y="8169593"/>
            <a:ext cx="3070070"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err="1">
                <a:solidFill>
                  <a:srgbClr val="000000"/>
                </a:solidFill>
                <a:latin typeface="Muli Regular"/>
              </a:rPr>
              <a:t>Swiggy</a:t>
            </a:r>
            <a:endParaRPr lang="en-US" sz="4199" dirty="0">
              <a:solidFill>
                <a:srgbClr val="000000"/>
              </a:solidFill>
              <a:latin typeface="Muli Regul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62802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033610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82224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sp>
        <p:nvSpPr>
          <p:cNvPr id="8" name="TextBox 8"/>
          <p:cNvSpPr txBox="1"/>
          <p:nvPr/>
        </p:nvSpPr>
        <p:spPr>
          <a:xfrm>
            <a:off x="1028700" y="4019550"/>
            <a:ext cx="10538959" cy="2247900"/>
          </a:xfrm>
          <a:prstGeom prst="rect">
            <a:avLst/>
          </a:prstGeom>
        </p:spPr>
        <p:txBody>
          <a:bodyPr lIns="0" tIns="0" rIns="0" bIns="0" rtlCol="0" anchor="t">
            <a:spAutoFit/>
          </a:bodyPr>
          <a:lstStyle/>
          <a:p>
            <a:pPr>
              <a:lnSpc>
                <a:spcPts val="8880"/>
              </a:lnSpc>
              <a:spcBef>
                <a:spcPct val="0"/>
              </a:spcBef>
            </a:pPr>
            <a:r>
              <a:rPr lang="en-US" sz="7400" spc="-74">
                <a:solidFill>
                  <a:srgbClr val="000000"/>
                </a:solidFill>
                <a:latin typeface="Muli Bold"/>
              </a:rPr>
              <a:t>IV. KHẢO SÁT NGƯỜI DÙNG</a:t>
            </a:r>
          </a:p>
        </p:txBody>
      </p:sp>
      <p:sp>
        <p:nvSpPr>
          <p:cNvPr id="9" name="TextBox 9"/>
          <p:cNvSpPr txBox="1"/>
          <p:nvPr/>
        </p:nvSpPr>
        <p:spPr>
          <a:xfrm>
            <a:off x="1028700" y="8937700"/>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Regular Bold"/>
              </a:rPr>
              <a:t>Quay lại Trang Chương trình</a:t>
            </a:r>
          </a:p>
        </p:txBody>
      </p:sp>
      <p:grpSp>
        <p:nvGrpSpPr>
          <p:cNvPr id="10" name="Group 10"/>
          <p:cNvGrpSpPr/>
          <p:nvPr/>
        </p:nvGrpSpPr>
        <p:grpSpPr>
          <a:xfrm>
            <a:off x="1028700" y="1028700"/>
            <a:ext cx="4212844" cy="586200"/>
            <a:chOff x="0" y="0"/>
            <a:chExt cx="5617125" cy="781600"/>
          </a:xfrm>
        </p:grpSpPr>
        <p:sp>
          <p:nvSpPr>
            <p:cNvPr id="11" name="TextBox 11"/>
            <p:cNvSpPr txBox="1"/>
            <p:nvPr/>
          </p:nvSpPr>
          <p:spPr>
            <a:xfrm>
              <a:off x="1293956" y="50863"/>
              <a:ext cx="4323169" cy="622724"/>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Bold"/>
                </a:rPr>
                <a:t>HCI</a:t>
              </a:r>
            </a:p>
          </p:txBody>
        </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905010" cy="781600"/>
            </a:xfrm>
            <a:prstGeom prst="rect">
              <a:avLst/>
            </a:prstGeom>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1. Đối tượng khảo sát</a:t>
            </a:r>
          </a:p>
        </p:txBody>
      </p:sp>
      <p:grpSp>
        <p:nvGrpSpPr>
          <p:cNvPr id="3" name="Group 3"/>
          <p:cNvGrpSpPr/>
          <p:nvPr/>
        </p:nvGrpSpPr>
        <p:grpSpPr>
          <a:xfrm rot="-10800000">
            <a:off x="-1306086" y="5357147"/>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8041551"/>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57835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8368212"/>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4801291" y="3598830"/>
            <a:ext cx="12958998"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Lớp người dùng thứ nhất là khách hàng</a:t>
            </a:r>
          </a:p>
        </p:txBody>
      </p:sp>
      <p:sp>
        <p:nvSpPr>
          <p:cNvPr id="12" name="TextBox 12"/>
          <p:cNvSpPr txBox="1"/>
          <p:nvPr/>
        </p:nvSpPr>
        <p:spPr>
          <a:xfrm>
            <a:off x="4770597" y="4758976"/>
            <a:ext cx="12488703"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Lớp người dùng thứ hai là đại diện của nhà cung cấp</a:t>
            </a:r>
          </a:p>
        </p:txBody>
      </p:sp>
      <p:sp>
        <p:nvSpPr>
          <p:cNvPr id="13" name="TextBox 13"/>
          <p:cNvSpPr txBox="1"/>
          <p:nvPr/>
        </p:nvSpPr>
        <p:spPr>
          <a:xfrm>
            <a:off x="1990179" y="2426286"/>
            <a:ext cx="8279755" cy="712471"/>
          </a:xfrm>
          <a:prstGeom prst="rect">
            <a:avLst/>
          </a:prstGeom>
        </p:spPr>
        <p:txBody>
          <a:bodyPr lIns="0" tIns="0" rIns="0" bIns="0" rtlCol="0" anchor="t">
            <a:spAutoFit/>
          </a:bodyPr>
          <a:lstStyle/>
          <a:p>
            <a:pPr algn="ctr">
              <a:lnSpc>
                <a:spcPts val="5879"/>
              </a:lnSpc>
              <a:spcBef>
                <a:spcPct val="0"/>
              </a:spcBef>
            </a:pPr>
            <a:r>
              <a:rPr lang="en-US" sz="4199">
                <a:solidFill>
                  <a:srgbClr val="000000"/>
                </a:solidFill>
                <a:latin typeface="Muli Regular"/>
              </a:rPr>
              <a:t>Khảo sát trên hai lớp người dùng: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Tiến hành khảo sát (1/6)</a:t>
            </a:r>
          </a:p>
        </p:txBody>
      </p:sp>
      <p:grpSp>
        <p:nvGrpSpPr>
          <p:cNvPr id="3" name="Group 3"/>
          <p:cNvGrpSpPr/>
          <p:nvPr/>
        </p:nvGrpSpPr>
        <p:grpSpPr>
          <a:xfrm rot="-10800000">
            <a:off x="-1306086" y="5357147"/>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8041551"/>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57835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8368212"/>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4801291" y="3598830"/>
            <a:ext cx="12958998" cy="712471"/>
          </a:xfrm>
          <a:prstGeom prst="rect">
            <a:avLst/>
          </a:prstGeom>
        </p:spPr>
        <p:txBody>
          <a:bodyPr lIns="0" tIns="0" rIns="0" bIns="0" rtlCol="0" anchor="t">
            <a:spAutoFit/>
          </a:bodyPr>
          <a:lstStyle/>
          <a:p>
            <a:pPr algn="just">
              <a:lnSpc>
                <a:spcPts val="5879"/>
              </a:lnSpc>
            </a:pPr>
            <a:r>
              <a:rPr lang="en-US" sz="4199">
                <a:solidFill>
                  <a:srgbClr val="000000"/>
                </a:solidFill>
                <a:latin typeface="Muli Regular"/>
              </a:rPr>
              <a:t>Các đối tượng khảo sát: </a:t>
            </a:r>
          </a:p>
        </p:txBody>
      </p:sp>
      <p:sp>
        <p:nvSpPr>
          <p:cNvPr id="12" name="TextBox 12"/>
          <p:cNvSpPr txBox="1"/>
          <p:nvPr/>
        </p:nvSpPr>
        <p:spPr>
          <a:xfrm>
            <a:off x="4770597" y="4758976"/>
            <a:ext cx="12488703"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Sinh viên</a:t>
            </a:r>
          </a:p>
        </p:txBody>
      </p:sp>
      <p:sp>
        <p:nvSpPr>
          <p:cNvPr id="13" name="TextBox 13"/>
          <p:cNvSpPr txBox="1"/>
          <p:nvPr/>
        </p:nvSpPr>
        <p:spPr>
          <a:xfrm>
            <a:off x="1990178" y="2438684"/>
            <a:ext cx="6925221"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a. </a:t>
            </a:r>
            <a:r>
              <a:rPr lang="en-US" sz="4199" dirty="0" err="1">
                <a:solidFill>
                  <a:srgbClr val="000000"/>
                </a:solidFill>
                <a:latin typeface="Muli Regular"/>
              </a:rPr>
              <a:t>Lớp</a:t>
            </a:r>
            <a:r>
              <a:rPr lang="en-US" sz="4199" dirty="0">
                <a:solidFill>
                  <a:srgbClr val="000000"/>
                </a:solidFill>
                <a:latin typeface="Muli Regular"/>
              </a:rPr>
              <a:t> </a:t>
            </a:r>
            <a:r>
              <a:rPr lang="en-US" sz="4199" dirty="0" err="1">
                <a:solidFill>
                  <a:srgbClr val="000000"/>
                </a:solidFill>
                <a:latin typeface="Muli Regular"/>
              </a:rPr>
              <a:t>người</a:t>
            </a:r>
            <a:r>
              <a:rPr lang="en-US" sz="4199" dirty="0">
                <a:solidFill>
                  <a:srgbClr val="000000"/>
                </a:solidFill>
                <a:latin typeface="Muli Regular"/>
              </a:rPr>
              <a:t> </a:t>
            </a:r>
            <a:r>
              <a:rPr lang="en-US" sz="4199" dirty="0" err="1">
                <a:solidFill>
                  <a:srgbClr val="000000"/>
                </a:solidFill>
                <a:latin typeface="Muli Regular"/>
              </a:rPr>
              <a:t>dùng</a:t>
            </a:r>
            <a:r>
              <a:rPr lang="en-US" sz="4199" dirty="0">
                <a:solidFill>
                  <a:srgbClr val="000000"/>
                </a:solidFill>
                <a:latin typeface="Muli Regular"/>
              </a:rPr>
              <a:t> </a:t>
            </a:r>
            <a:r>
              <a:rPr lang="en-US" sz="4199" dirty="0" err="1">
                <a:solidFill>
                  <a:srgbClr val="000000"/>
                </a:solidFill>
                <a:latin typeface="Muli Regular"/>
              </a:rPr>
              <a:t>thứ</a:t>
            </a:r>
            <a:r>
              <a:rPr lang="en-US" sz="4199" dirty="0">
                <a:solidFill>
                  <a:srgbClr val="000000"/>
                </a:solidFill>
                <a:latin typeface="Muli Regular"/>
              </a:rPr>
              <a:t> </a:t>
            </a:r>
            <a:r>
              <a:rPr lang="en-US" sz="4199" dirty="0" err="1">
                <a:solidFill>
                  <a:srgbClr val="000000"/>
                </a:solidFill>
                <a:latin typeface="Muli Regular"/>
              </a:rPr>
              <a:t>nhất</a:t>
            </a:r>
            <a:endParaRPr lang="en-US" sz="4199" dirty="0">
              <a:solidFill>
                <a:srgbClr val="000000"/>
              </a:solidFill>
              <a:latin typeface="Muli Regular"/>
            </a:endParaRPr>
          </a:p>
        </p:txBody>
      </p:sp>
      <p:sp>
        <p:nvSpPr>
          <p:cNvPr id="14" name="TextBox 14"/>
          <p:cNvSpPr txBox="1"/>
          <p:nvPr/>
        </p:nvSpPr>
        <p:spPr>
          <a:xfrm>
            <a:off x="4770597" y="5741600"/>
            <a:ext cx="12488703"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Nhân viên văn phòng</a:t>
            </a:r>
          </a:p>
        </p:txBody>
      </p:sp>
      <p:sp>
        <p:nvSpPr>
          <p:cNvPr id="15" name="TextBox 15"/>
          <p:cNvSpPr txBox="1"/>
          <p:nvPr/>
        </p:nvSpPr>
        <p:spPr>
          <a:xfrm>
            <a:off x="4801291" y="6720771"/>
            <a:ext cx="12488703"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Công nhân</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4953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Tiến hành khảo sát (2/6)</a:t>
            </a:r>
          </a:p>
        </p:txBody>
      </p:sp>
      <p:grpSp>
        <p:nvGrpSpPr>
          <p:cNvPr id="3" name="Group 3"/>
          <p:cNvGrpSpPr/>
          <p:nvPr/>
        </p:nvGrpSpPr>
        <p:grpSpPr>
          <a:xfrm rot="-10800000">
            <a:off x="300983" y="8749212"/>
            <a:ext cx="3378391" cy="292570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 name="TextBox 5"/>
          <p:cNvSpPr txBox="1"/>
          <p:nvPr/>
        </p:nvSpPr>
        <p:spPr>
          <a:xfrm>
            <a:off x="1592183" y="2510213"/>
            <a:ext cx="12488703"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Sinh viên:</a:t>
            </a:r>
          </a:p>
        </p:txBody>
      </p:sp>
      <p:sp>
        <p:nvSpPr>
          <p:cNvPr id="6" name="TextBox 6"/>
          <p:cNvSpPr txBox="1"/>
          <p:nvPr/>
        </p:nvSpPr>
        <p:spPr>
          <a:xfrm>
            <a:off x="1103920" y="1710837"/>
            <a:ext cx="7399417"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a. </a:t>
            </a:r>
            <a:r>
              <a:rPr lang="en-US" sz="4199" dirty="0" err="1">
                <a:solidFill>
                  <a:srgbClr val="000000"/>
                </a:solidFill>
                <a:latin typeface="Muli Regular"/>
              </a:rPr>
              <a:t>Lớp</a:t>
            </a:r>
            <a:r>
              <a:rPr lang="en-US" sz="4199" dirty="0">
                <a:solidFill>
                  <a:srgbClr val="000000"/>
                </a:solidFill>
                <a:latin typeface="Muli Regular"/>
              </a:rPr>
              <a:t> </a:t>
            </a:r>
            <a:r>
              <a:rPr lang="en-US" sz="4199" dirty="0" err="1">
                <a:solidFill>
                  <a:srgbClr val="000000"/>
                </a:solidFill>
                <a:latin typeface="Muli Regular"/>
              </a:rPr>
              <a:t>người</a:t>
            </a:r>
            <a:r>
              <a:rPr lang="en-US" sz="4199" dirty="0">
                <a:solidFill>
                  <a:srgbClr val="000000"/>
                </a:solidFill>
                <a:latin typeface="Muli Regular"/>
              </a:rPr>
              <a:t> </a:t>
            </a:r>
            <a:r>
              <a:rPr lang="en-US" sz="4199" dirty="0" err="1">
                <a:solidFill>
                  <a:srgbClr val="000000"/>
                </a:solidFill>
                <a:latin typeface="Muli Regular"/>
              </a:rPr>
              <a:t>dùng</a:t>
            </a:r>
            <a:r>
              <a:rPr lang="en-US" sz="4199" dirty="0">
                <a:solidFill>
                  <a:srgbClr val="000000"/>
                </a:solidFill>
                <a:latin typeface="Muli Regular"/>
              </a:rPr>
              <a:t> </a:t>
            </a:r>
            <a:r>
              <a:rPr lang="en-US" sz="4199" dirty="0" err="1">
                <a:solidFill>
                  <a:srgbClr val="000000"/>
                </a:solidFill>
                <a:latin typeface="Muli Regular"/>
              </a:rPr>
              <a:t>thứ</a:t>
            </a:r>
            <a:r>
              <a:rPr lang="en-US" sz="4199" dirty="0">
                <a:solidFill>
                  <a:srgbClr val="000000"/>
                </a:solidFill>
                <a:latin typeface="Muli Regular"/>
              </a:rPr>
              <a:t> </a:t>
            </a:r>
            <a:r>
              <a:rPr lang="en-US" sz="4199" dirty="0" err="1" smtClean="0">
                <a:solidFill>
                  <a:srgbClr val="000000"/>
                </a:solidFill>
                <a:latin typeface="Muli Regular"/>
              </a:rPr>
              <a:t>nhất</a:t>
            </a:r>
            <a:endParaRPr lang="en-US" sz="4199" dirty="0">
              <a:solidFill>
                <a:srgbClr val="000000"/>
              </a:solidFill>
              <a:latin typeface="Muli Regular"/>
            </a:endParaRPr>
          </a:p>
        </p:txBody>
      </p:sp>
      <p:sp>
        <p:nvSpPr>
          <p:cNvPr id="7" name="TextBox 7"/>
          <p:cNvSpPr txBox="1"/>
          <p:nvPr/>
        </p:nvSpPr>
        <p:spPr>
          <a:xfrm>
            <a:off x="4803629" y="3470334"/>
            <a:ext cx="4972050" cy="712471"/>
          </a:xfrm>
          <a:prstGeom prst="rect">
            <a:avLst/>
          </a:prstGeom>
        </p:spPr>
        <p:txBody>
          <a:bodyPr lIns="0" tIns="0" rIns="0" bIns="0" rtlCol="0" anchor="t">
            <a:spAutoFit/>
          </a:bodyPr>
          <a:lstStyle/>
          <a:p>
            <a:pPr algn="ctr">
              <a:lnSpc>
                <a:spcPts val="5879"/>
              </a:lnSpc>
              <a:spcBef>
                <a:spcPct val="0"/>
              </a:spcBef>
            </a:pPr>
            <a:r>
              <a:rPr lang="en-US" sz="4199">
                <a:solidFill>
                  <a:srgbClr val="000000"/>
                </a:solidFill>
                <a:sym typeface="Muli Regular"/>
              </a:rPr>
              <a:t> Thông tin cá nhân:</a:t>
            </a:r>
          </a:p>
        </p:txBody>
      </p:sp>
      <p:sp>
        <p:nvSpPr>
          <p:cNvPr id="8" name="TextBox 8"/>
          <p:cNvSpPr txBox="1"/>
          <p:nvPr/>
        </p:nvSpPr>
        <p:spPr>
          <a:xfrm>
            <a:off x="5211961" y="4222348"/>
            <a:ext cx="7170539" cy="712471"/>
          </a:xfrm>
          <a:prstGeom prst="rect">
            <a:avLst/>
          </a:prstGeom>
        </p:spPr>
        <p:txBody>
          <a:bodyPr lIns="0" tIns="0" rIns="0" bIns="0" rtlCol="0" anchor="t">
            <a:spAutoFit/>
          </a:bodyPr>
          <a:lstStyle/>
          <a:p>
            <a:pPr algn="ctr">
              <a:lnSpc>
                <a:spcPts val="5879"/>
              </a:lnSpc>
              <a:spcBef>
                <a:spcPct val="0"/>
              </a:spcBef>
            </a:pPr>
            <a:r>
              <a:rPr lang="en-US" sz="4199">
                <a:solidFill>
                  <a:srgbClr val="000000"/>
                </a:solidFill>
                <a:sym typeface="Muli Regular"/>
              </a:rPr>
              <a:t> Họ tên: Nguyễn Thọ Khang </a:t>
            </a:r>
          </a:p>
        </p:txBody>
      </p:sp>
      <p:sp>
        <p:nvSpPr>
          <p:cNvPr id="9" name="TextBox 9"/>
          <p:cNvSpPr txBox="1"/>
          <p:nvPr/>
        </p:nvSpPr>
        <p:spPr>
          <a:xfrm>
            <a:off x="5479841" y="5182469"/>
            <a:ext cx="2356693" cy="756617"/>
          </a:xfrm>
          <a:prstGeom prst="rect">
            <a:avLst/>
          </a:prstGeom>
        </p:spPr>
        <p:txBody>
          <a:bodyPr lIns="0" tIns="0" rIns="0" bIns="0" rtlCol="0" anchor="t">
            <a:spAutoFit/>
          </a:bodyPr>
          <a:lstStyle/>
          <a:p>
            <a:pPr algn="ctr">
              <a:lnSpc>
                <a:spcPts val="5879"/>
              </a:lnSpc>
              <a:spcBef>
                <a:spcPct val="0"/>
              </a:spcBef>
            </a:pPr>
            <a:r>
              <a:rPr lang="en-US" sz="4199" dirty="0" smtClean="0">
                <a:solidFill>
                  <a:srgbClr val="000000"/>
                </a:solidFill>
                <a:sym typeface="Muli Regular"/>
              </a:rPr>
              <a:t>   </a:t>
            </a:r>
            <a:r>
              <a:rPr lang="en-US" sz="4199" dirty="0" err="1">
                <a:solidFill>
                  <a:srgbClr val="000000"/>
                </a:solidFill>
                <a:sym typeface="Muli Regular"/>
              </a:rPr>
              <a:t>Tuổi</a:t>
            </a:r>
            <a:r>
              <a:rPr lang="en-US" sz="4199" dirty="0">
                <a:solidFill>
                  <a:srgbClr val="000000"/>
                </a:solidFill>
                <a:sym typeface="Muli Regular"/>
              </a:rPr>
              <a:t>: 21</a:t>
            </a:r>
          </a:p>
        </p:txBody>
      </p:sp>
      <p:sp>
        <p:nvSpPr>
          <p:cNvPr id="10" name="TextBox 10"/>
          <p:cNvSpPr txBox="1"/>
          <p:nvPr/>
        </p:nvSpPr>
        <p:spPr>
          <a:xfrm>
            <a:off x="5277859" y="6142590"/>
            <a:ext cx="6450955" cy="712471"/>
          </a:xfrm>
          <a:prstGeom prst="rect">
            <a:avLst/>
          </a:prstGeom>
        </p:spPr>
        <p:txBody>
          <a:bodyPr lIns="0" tIns="0" rIns="0" bIns="0" rtlCol="0" anchor="t">
            <a:spAutoFit/>
          </a:bodyPr>
          <a:lstStyle/>
          <a:p>
            <a:pPr algn="ctr">
              <a:lnSpc>
                <a:spcPts val="5879"/>
              </a:lnSpc>
              <a:spcBef>
                <a:spcPct val="0"/>
              </a:spcBef>
            </a:pPr>
            <a:r>
              <a:rPr lang="en-US" sz="4199" dirty="0">
                <a:solidFill>
                  <a:srgbClr val="000000"/>
                </a:solidFill>
                <a:sym typeface="Muli Regular"/>
              </a:rPr>
              <a:t> </a:t>
            </a:r>
            <a:r>
              <a:rPr lang="en-US" sz="4199" dirty="0" err="1">
                <a:solidFill>
                  <a:srgbClr val="000000"/>
                </a:solidFill>
                <a:sym typeface="Muli Regular"/>
              </a:rPr>
              <a:t>Ngành</a:t>
            </a:r>
            <a:r>
              <a:rPr lang="en-US" sz="4199" dirty="0">
                <a:solidFill>
                  <a:srgbClr val="000000"/>
                </a:solidFill>
                <a:sym typeface="Muli Regular"/>
              </a:rPr>
              <a:t> </a:t>
            </a:r>
            <a:r>
              <a:rPr lang="en-US" sz="4199" dirty="0" err="1">
                <a:solidFill>
                  <a:srgbClr val="000000"/>
                </a:solidFill>
                <a:sym typeface="Muli Regular"/>
              </a:rPr>
              <a:t>học</a:t>
            </a:r>
            <a:r>
              <a:rPr lang="en-US" sz="4199" dirty="0">
                <a:solidFill>
                  <a:srgbClr val="000000"/>
                </a:solidFill>
                <a:sym typeface="Muli Regular"/>
              </a:rPr>
              <a:t>: </a:t>
            </a:r>
            <a:r>
              <a:rPr lang="en-US" sz="4199" dirty="0" err="1">
                <a:solidFill>
                  <a:srgbClr val="000000"/>
                </a:solidFill>
                <a:sym typeface="Muli Regular"/>
              </a:rPr>
              <a:t>Tự</a:t>
            </a:r>
            <a:r>
              <a:rPr lang="en-US" sz="4199" dirty="0">
                <a:solidFill>
                  <a:srgbClr val="000000"/>
                </a:solidFill>
                <a:sym typeface="Muli Regular"/>
              </a:rPr>
              <a:t> </a:t>
            </a:r>
            <a:r>
              <a:rPr lang="en-US" sz="4199" dirty="0" err="1">
                <a:solidFill>
                  <a:srgbClr val="000000"/>
                </a:solidFill>
                <a:sym typeface="Muli Regular"/>
              </a:rPr>
              <a:t>động</a:t>
            </a:r>
            <a:r>
              <a:rPr lang="en-US" sz="4199" dirty="0">
                <a:solidFill>
                  <a:srgbClr val="000000"/>
                </a:solidFill>
                <a:sym typeface="Muli Regular"/>
              </a:rPr>
              <a:t> </a:t>
            </a:r>
            <a:r>
              <a:rPr lang="en-US" sz="4199" dirty="0" err="1">
                <a:solidFill>
                  <a:srgbClr val="000000"/>
                </a:solidFill>
                <a:sym typeface="Muli Regular"/>
              </a:rPr>
              <a:t>hóa</a:t>
            </a:r>
            <a:endParaRPr lang="en-US" sz="4199" dirty="0">
              <a:solidFill>
                <a:srgbClr val="000000"/>
              </a:solidFill>
              <a:sym typeface="Muli Regular"/>
            </a:endParaRPr>
          </a:p>
        </p:txBody>
      </p:sp>
      <p:sp>
        <p:nvSpPr>
          <p:cNvPr id="11" name="TextBox 11"/>
          <p:cNvSpPr txBox="1"/>
          <p:nvPr/>
        </p:nvSpPr>
        <p:spPr>
          <a:xfrm>
            <a:off x="5479841" y="7128501"/>
            <a:ext cx="4422279" cy="712471"/>
          </a:xfrm>
          <a:prstGeom prst="rect">
            <a:avLst/>
          </a:prstGeom>
        </p:spPr>
        <p:txBody>
          <a:bodyPr lIns="0" tIns="0" rIns="0" bIns="0" rtlCol="0" anchor="t">
            <a:spAutoFit/>
          </a:bodyPr>
          <a:lstStyle/>
          <a:p>
            <a:pPr algn="ctr">
              <a:lnSpc>
                <a:spcPts val="5879"/>
              </a:lnSpc>
              <a:spcBef>
                <a:spcPct val="0"/>
              </a:spcBef>
            </a:pPr>
            <a:r>
              <a:rPr lang="en-US" sz="4199" dirty="0">
                <a:solidFill>
                  <a:srgbClr val="000000"/>
                </a:solidFill>
                <a:sym typeface="Muli Regular"/>
              </a:rPr>
              <a:t> </a:t>
            </a:r>
            <a:r>
              <a:rPr lang="en-US" sz="4199" dirty="0" err="1">
                <a:solidFill>
                  <a:srgbClr val="000000"/>
                </a:solidFill>
                <a:sym typeface="Muli Regular"/>
              </a:rPr>
              <a:t>Năm</a:t>
            </a:r>
            <a:r>
              <a:rPr lang="en-US" sz="4199" dirty="0">
                <a:solidFill>
                  <a:srgbClr val="000000"/>
                </a:solidFill>
                <a:sym typeface="Muli Regular"/>
              </a:rPr>
              <a:t> </a:t>
            </a:r>
            <a:r>
              <a:rPr lang="en-US" sz="4199" dirty="0" err="1">
                <a:solidFill>
                  <a:srgbClr val="000000"/>
                </a:solidFill>
                <a:sym typeface="Muli Regular"/>
              </a:rPr>
              <a:t>học</a:t>
            </a:r>
            <a:r>
              <a:rPr lang="en-US" sz="4199" dirty="0">
                <a:solidFill>
                  <a:srgbClr val="000000"/>
                </a:solidFill>
                <a:sym typeface="Muli Regular"/>
              </a:rPr>
              <a:t>: </a:t>
            </a:r>
            <a:r>
              <a:rPr lang="en-US" sz="4199" dirty="0" err="1">
                <a:solidFill>
                  <a:srgbClr val="000000"/>
                </a:solidFill>
                <a:sym typeface="Muli Regular"/>
              </a:rPr>
              <a:t>năm</a:t>
            </a:r>
            <a:r>
              <a:rPr lang="en-US" sz="4199" dirty="0">
                <a:solidFill>
                  <a:srgbClr val="000000"/>
                </a:solidFill>
                <a:sym typeface="Muli Regular"/>
              </a:rPr>
              <a:t> 4</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4953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Tiến hành khảo sát (3/6)</a:t>
            </a:r>
          </a:p>
        </p:txBody>
      </p:sp>
      <p:sp>
        <p:nvSpPr>
          <p:cNvPr id="3" name="TextBox 3"/>
          <p:cNvSpPr txBox="1"/>
          <p:nvPr/>
        </p:nvSpPr>
        <p:spPr>
          <a:xfrm>
            <a:off x="1592183" y="2595938"/>
            <a:ext cx="12488703"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Sinh viên</a:t>
            </a:r>
          </a:p>
        </p:txBody>
      </p:sp>
      <p:sp>
        <p:nvSpPr>
          <p:cNvPr id="4" name="TextBox 4"/>
          <p:cNvSpPr txBox="1"/>
          <p:nvPr/>
        </p:nvSpPr>
        <p:spPr>
          <a:xfrm>
            <a:off x="1295400" y="1727924"/>
            <a:ext cx="7018417"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a. </a:t>
            </a:r>
            <a:r>
              <a:rPr lang="en-US" sz="4199" dirty="0" err="1">
                <a:solidFill>
                  <a:srgbClr val="000000"/>
                </a:solidFill>
                <a:latin typeface="Muli Regular"/>
              </a:rPr>
              <a:t>Lớp</a:t>
            </a:r>
            <a:r>
              <a:rPr lang="en-US" sz="4199" dirty="0">
                <a:solidFill>
                  <a:srgbClr val="000000"/>
                </a:solidFill>
                <a:latin typeface="Muli Regular"/>
              </a:rPr>
              <a:t> </a:t>
            </a:r>
            <a:r>
              <a:rPr lang="en-US" sz="4199" dirty="0" err="1">
                <a:solidFill>
                  <a:srgbClr val="000000"/>
                </a:solidFill>
                <a:latin typeface="Muli Regular"/>
              </a:rPr>
              <a:t>người</a:t>
            </a:r>
            <a:r>
              <a:rPr lang="en-US" sz="4199" dirty="0">
                <a:solidFill>
                  <a:srgbClr val="000000"/>
                </a:solidFill>
                <a:latin typeface="Muli Regular"/>
              </a:rPr>
              <a:t> </a:t>
            </a:r>
            <a:r>
              <a:rPr lang="en-US" sz="4199" dirty="0" err="1">
                <a:solidFill>
                  <a:srgbClr val="000000"/>
                </a:solidFill>
                <a:latin typeface="Muli Regular"/>
              </a:rPr>
              <a:t>dùng</a:t>
            </a:r>
            <a:r>
              <a:rPr lang="en-US" sz="4199" dirty="0">
                <a:solidFill>
                  <a:srgbClr val="000000"/>
                </a:solidFill>
                <a:latin typeface="Muli Regular"/>
              </a:rPr>
              <a:t> </a:t>
            </a:r>
            <a:r>
              <a:rPr lang="en-US" sz="4199" dirty="0" err="1">
                <a:solidFill>
                  <a:srgbClr val="000000"/>
                </a:solidFill>
                <a:latin typeface="Muli Regular"/>
              </a:rPr>
              <a:t>thứ</a:t>
            </a:r>
            <a:r>
              <a:rPr lang="en-US" sz="4199" dirty="0">
                <a:solidFill>
                  <a:srgbClr val="000000"/>
                </a:solidFill>
                <a:latin typeface="Muli Regular"/>
              </a:rPr>
              <a:t> </a:t>
            </a:r>
            <a:r>
              <a:rPr lang="en-US" sz="4199" dirty="0" err="1">
                <a:solidFill>
                  <a:srgbClr val="000000"/>
                </a:solidFill>
                <a:latin typeface="Muli Regular"/>
              </a:rPr>
              <a:t>nhất</a:t>
            </a:r>
            <a:endParaRPr lang="en-US" sz="4199" dirty="0">
              <a:solidFill>
                <a:srgbClr val="000000"/>
              </a:solidFill>
              <a:latin typeface="Muli Regular"/>
            </a:endParaRPr>
          </a:p>
        </p:txBody>
      </p:sp>
      <p:sp>
        <p:nvSpPr>
          <p:cNvPr id="5" name="TextBox 5"/>
          <p:cNvSpPr txBox="1"/>
          <p:nvPr/>
        </p:nvSpPr>
        <p:spPr>
          <a:xfrm>
            <a:off x="373324" y="3301364"/>
            <a:ext cx="7653711" cy="6571615"/>
          </a:xfrm>
          <a:prstGeom prst="rect">
            <a:avLst/>
          </a:prstGeom>
        </p:spPr>
        <p:txBody>
          <a:bodyPr lIns="0" tIns="0" rIns="0" bIns="0" rtlCol="0" anchor="t">
            <a:spAutoFit/>
          </a:bodyPr>
          <a:lstStyle/>
          <a:p>
            <a:pPr algn="just">
              <a:lnSpc>
                <a:spcPts val="4759"/>
              </a:lnSpc>
              <a:spcBef>
                <a:spcPct val="0"/>
              </a:spcBef>
            </a:pPr>
            <a:r>
              <a:rPr lang="en-US" sz="3399" dirty="0" err="1">
                <a:solidFill>
                  <a:srgbClr val="000000"/>
                </a:solidFill>
                <a:latin typeface="Muli Regular Bold"/>
              </a:rPr>
              <a:t>Tình</a:t>
            </a:r>
            <a:r>
              <a:rPr lang="en-US" sz="3399" dirty="0">
                <a:solidFill>
                  <a:srgbClr val="000000"/>
                </a:solidFill>
                <a:latin typeface="Muli Regular Bold"/>
              </a:rPr>
              <a:t> </a:t>
            </a:r>
            <a:r>
              <a:rPr lang="en-US" sz="3399" dirty="0" err="1">
                <a:solidFill>
                  <a:srgbClr val="000000"/>
                </a:solidFill>
                <a:latin typeface="Muli Regular Bold"/>
              </a:rPr>
              <a:t>trạng</a:t>
            </a:r>
            <a:r>
              <a:rPr lang="en-US" sz="3399" dirty="0">
                <a:solidFill>
                  <a:srgbClr val="000000"/>
                </a:solidFill>
                <a:latin typeface="Muli Regular Bold"/>
              </a:rPr>
              <a:t>:</a:t>
            </a:r>
          </a:p>
          <a:p>
            <a:pPr marL="734056" lvl="1" indent="-367028" algn="just">
              <a:lnSpc>
                <a:spcPts val="4759"/>
              </a:lnSpc>
              <a:buFont typeface="Arial"/>
              <a:buChar char="•"/>
            </a:pPr>
            <a:r>
              <a:rPr lang="en-US" sz="3399" dirty="0" err="1">
                <a:solidFill>
                  <a:srgbClr val="000000"/>
                </a:solidFill>
                <a:latin typeface="Muli Regular"/>
              </a:rPr>
              <a:t>Là</a:t>
            </a:r>
            <a:r>
              <a:rPr lang="en-US" sz="3399" dirty="0">
                <a:solidFill>
                  <a:srgbClr val="000000"/>
                </a:solidFill>
                <a:latin typeface="Muli Regular"/>
              </a:rPr>
              <a:t> </a:t>
            </a:r>
            <a:r>
              <a:rPr lang="en-US" sz="3399" dirty="0" err="1">
                <a:solidFill>
                  <a:srgbClr val="000000"/>
                </a:solidFill>
                <a:latin typeface="Muli Regular"/>
              </a:rPr>
              <a:t>sinh</a:t>
            </a:r>
            <a:r>
              <a:rPr lang="en-US" sz="3399" dirty="0">
                <a:solidFill>
                  <a:srgbClr val="000000"/>
                </a:solidFill>
                <a:latin typeface="Muli Regular"/>
              </a:rPr>
              <a:t> </a:t>
            </a:r>
            <a:r>
              <a:rPr lang="en-US" sz="3399" dirty="0" err="1">
                <a:solidFill>
                  <a:srgbClr val="000000"/>
                </a:solidFill>
                <a:latin typeface="Muli Regular"/>
              </a:rPr>
              <a:t>viên</a:t>
            </a:r>
            <a:r>
              <a:rPr lang="en-US" sz="3399" dirty="0">
                <a:solidFill>
                  <a:srgbClr val="000000"/>
                </a:solidFill>
                <a:latin typeface="Muli Regular"/>
              </a:rPr>
              <a:t> </a:t>
            </a:r>
            <a:r>
              <a:rPr lang="en-US" sz="3399" dirty="0" err="1">
                <a:solidFill>
                  <a:srgbClr val="000000"/>
                </a:solidFill>
                <a:latin typeface="Muli Regular"/>
              </a:rPr>
              <a:t>năm</a:t>
            </a:r>
            <a:r>
              <a:rPr lang="en-US" sz="3399" dirty="0">
                <a:solidFill>
                  <a:srgbClr val="000000"/>
                </a:solidFill>
                <a:latin typeface="Muli Regular"/>
              </a:rPr>
              <a:t> 4, </a:t>
            </a:r>
            <a:r>
              <a:rPr lang="en-US" sz="3399" dirty="0" err="1">
                <a:solidFill>
                  <a:srgbClr val="000000"/>
                </a:solidFill>
                <a:latin typeface="Muli Regular"/>
              </a:rPr>
              <a:t>lịch</a:t>
            </a:r>
            <a:r>
              <a:rPr lang="en-US" sz="3399" dirty="0">
                <a:solidFill>
                  <a:srgbClr val="000000"/>
                </a:solidFill>
                <a:latin typeface="Muli Regular"/>
              </a:rPr>
              <a:t> </a:t>
            </a:r>
            <a:r>
              <a:rPr lang="en-US" sz="3399" dirty="0" err="1">
                <a:solidFill>
                  <a:srgbClr val="000000"/>
                </a:solidFill>
                <a:latin typeface="Muli Regular"/>
              </a:rPr>
              <a:t>học</a:t>
            </a:r>
            <a:r>
              <a:rPr lang="en-US" sz="3399" dirty="0">
                <a:solidFill>
                  <a:srgbClr val="000000"/>
                </a:solidFill>
                <a:latin typeface="Muli Regular"/>
              </a:rPr>
              <a:t> </a:t>
            </a:r>
            <a:r>
              <a:rPr lang="en-US" sz="3399" dirty="0" err="1">
                <a:solidFill>
                  <a:srgbClr val="000000"/>
                </a:solidFill>
                <a:latin typeface="Muli Regular"/>
              </a:rPr>
              <a:t>dày</a:t>
            </a:r>
            <a:r>
              <a:rPr lang="en-US" sz="3399" dirty="0">
                <a:solidFill>
                  <a:srgbClr val="000000"/>
                </a:solidFill>
                <a:latin typeface="Muli Regular"/>
              </a:rPr>
              <a:t> </a:t>
            </a:r>
            <a:r>
              <a:rPr lang="en-US" sz="3399" dirty="0" err="1">
                <a:solidFill>
                  <a:srgbClr val="000000"/>
                </a:solidFill>
                <a:latin typeface="Muli Regular"/>
              </a:rPr>
              <a:t>đặc</a:t>
            </a:r>
            <a:r>
              <a:rPr lang="en-US" sz="3399" dirty="0">
                <a:solidFill>
                  <a:srgbClr val="000000"/>
                </a:solidFill>
                <a:latin typeface="Muli Regular"/>
              </a:rPr>
              <a:t>, </a:t>
            </a:r>
            <a:r>
              <a:rPr lang="en-US" sz="3399" dirty="0" err="1">
                <a:solidFill>
                  <a:srgbClr val="000000"/>
                </a:solidFill>
                <a:latin typeface="Muli Regular"/>
              </a:rPr>
              <a:t>chuẩn</a:t>
            </a:r>
            <a:r>
              <a:rPr lang="en-US" sz="3399" dirty="0">
                <a:solidFill>
                  <a:srgbClr val="000000"/>
                </a:solidFill>
                <a:latin typeface="Muli Regular"/>
              </a:rPr>
              <a:t> </a:t>
            </a:r>
            <a:r>
              <a:rPr lang="en-US" sz="3399" dirty="0" err="1">
                <a:solidFill>
                  <a:srgbClr val="000000"/>
                </a:solidFill>
                <a:latin typeface="Muli Regular"/>
              </a:rPr>
              <a:t>bị</a:t>
            </a:r>
            <a:r>
              <a:rPr lang="en-US" sz="3399" dirty="0">
                <a:solidFill>
                  <a:srgbClr val="000000"/>
                </a:solidFill>
                <a:latin typeface="Muli Regular"/>
              </a:rPr>
              <a:t> </a:t>
            </a:r>
            <a:r>
              <a:rPr lang="en-US" sz="3399" dirty="0" err="1">
                <a:solidFill>
                  <a:srgbClr val="000000"/>
                </a:solidFill>
                <a:latin typeface="Muli Regular"/>
              </a:rPr>
              <a:t>khóa</a:t>
            </a:r>
            <a:r>
              <a:rPr lang="en-US" sz="3399" dirty="0">
                <a:solidFill>
                  <a:srgbClr val="000000"/>
                </a:solidFill>
                <a:latin typeface="Muli Regular"/>
              </a:rPr>
              <a:t> </a:t>
            </a:r>
            <a:r>
              <a:rPr lang="en-US" sz="3399" dirty="0" err="1">
                <a:solidFill>
                  <a:srgbClr val="000000"/>
                </a:solidFill>
                <a:latin typeface="Muli Regular"/>
              </a:rPr>
              <a:t>luận</a:t>
            </a:r>
            <a:r>
              <a:rPr lang="en-US" sz="3399" dirty="0">
                <a:solidFill>
                  <a:srgbClr val="000000"/>
                </a:solidFill>
                <a:latin typeface="Muli Regular"/>
              </a:rPr>
              <a:t> </a:t>
            </a:r>
            <a:r>
              <a:rPr lang="en-US" sz="3399" dirty="0" err="1">
                <a:solidFill>
                  <a:srgbClr val="000000"/>
                </a:solidFill>
                <a:latin typeface="Muli Regular"/>
              </a:rPr>
              <a:t>và</a:t>
            </a:r>
            <a:r>
              <a:rPr lang="en-US" sz="3399" dirty="0">
                <a:solidFill>
                  <a:srgbClr val="000000"/>
                </a:solidFill>
                <a:latin typeface="Muli Regular"/>
              </a:rPr>
              <a:t> </a:t>
            </a:r>
            <a:r>
              <a:rPr lang="en-US" sz="3399" dirty="0" err="1">
                <a:solidFill>
                  <a:srgbClr val="000000"/>
                </a:solidFill>
                <a:latin typeface="Muli Regular"/>
              </a:rPr>
              <a:t>đi</a:t>
            </a:r>
            <a:r>
              <a:rPr lang="en-US" sz="3399" dirty="0">
                <a:solidFill>
                  <a:srgbClr val="000000"/>
                </a:solidFill>
                <a:latin typeface="Muli Regular"/>
              </a:rPr>
              <a:t> </a:t>
            </a:r>
            <a:r>
              <a:rPr lang="en-US" sz="3399" dirty="0" err="1">
                <a:solidFill>
                  <a:srgbClr val="000000"/>
                </a:solidFill>
                <a:latin typeface="Muli Regular"/>
              </a:rPr>
              <a:t>thực</a:t>
            </a:r>
            <a:r>
              <a:rPr lang="en-US" sz="3399" dirty="0">
                <a:solidFill>
                  <a:srgbClr val="000000"/>
                </a:solidFill>
                <a:latin typeface="Muli Regular"/>
              </a:rPr>
              <a:t> </a:t>
            </a:r>
            <a:r>
              <a:rPr lang="en-US" sz="3399" dirty="0" err="1">
                <a:solidFill>
                  <a:srgbClr val="000000"/>
                </a:solidFill>
                <a:latin typeface="Muli Regular"/>
              </a:rPr>
              <a:t>tập</a:t>
            </a:r>
            <a:r>
              <a:rPr lang="en-US" sz="3399" dirty="0">
                <a:solidFill>
                  <a:srgbClr val="000000"/>
                </a:solidFill>
                <a:latin typeface="Muli Regular"/>
              </a:rPr>
              <a:t> </a:t>
            </a:r>
            <a:r>
              <a:rPr lang="en-US" sz="3399" dirty="0" err="1">
                <a:solidFill>
                  <a:srgbClr val="000000"/>
                </a:solidFill>
                <a:latin typeface="Muli Regular"/>
              </a:rPr>
              <a:t>nên</a:t>
            </a:r>
            <a:r>
              <a:rPr lang="en-US" sz="3399" dirty="0">
                <a:solidFill>
                  <a:srgbClr val="000000"/>
                </a:solidFill>
                <a:latin typeface="Muli Regular"/>
              </a:rPr>
              <a:t> </a:t>
            </a:r>
            <a:r>
              <a:rPr lang="en-US" sz="3399" dirty="0" err="1">
                <a:solidFill>
                  <a:srgbClr val="000000"/>
                </a:solidFill>
                <a:latin typeface="Muli Regular"/>
              </a:rPr>
              <a:t>không</a:t>
            </a:r>
            <a:r>
              <a:rPr lang="en-US" sz="3399" dirty="0">
                <a:solidFill>
                  <a:srgbClr val="000000"/>
                </a:solidFill>
                <a:latin typeface="Muli Regular"/>
              </a:rPr>
              <a:t> </a:t>
            </a:r>
            <a:r>
              <a:rPr lang="en-US" sz="3399" dirty="0" err="1">
                <a:solidFill>
                  <a:srgbClr val="000000"/>
                </a:solidFill>
                <a:latin typeface="Muli Regular"/>
              </a:rPr>
              <a:t>nhiều</a:t>
            </a:r>
            <a:r>
              <a:rPr lang="en-US" sz="3399" dirty="0">
                <a:solidFill>
                  <a:srgbClr val="000000"/>
                </a:solidFill>
                <a:latin typeface="Muli Regular"/>
              </a:rPr>
              <a:t> </a:t>
            </a:r>
            <a:r>
              <a:rPr lang="en-US" sz="3399" dirty="0" err="1">
                <a:solidFill>
                  <a:srgbClr val="000000"/>
                </a:solidFill>
                <a:latin typeface="Muli Regular"/>
              </a:rPr>
              <a:t>thời</a:t>
            </a:r>
            <a:r>
              <a:rPr lang="en-US" sz="3399" dirty="0">
                <a:solidFill>
                  <a:srgbClr val="000000"/>
                </a:solidFill>
                <a:latin typeface="Muli Regular"/>
              </a:rPr>
              <a:t> </a:t>
            </a:r>
            <a:r>
              <a:rPr lang="en-US" sz="3399" dirty="0" err="1">
                <a:solidFill>
                  <a:srgbClr val="000000"/>
                </a:solidFill>
                <a:latin typeface="Muli Regular"/>
              </a:rPr>
              <a:t>gian</a:t>
            </a:r>
            <a:r>
              <a:rPr lang="en-US" sz="3399" dirty="0">
                <a:solidFill>
                  <a:srgbClr val="000000"/>
                </a:solidFill>
                <a:latin typeface="Muli Regular"/>
              </a:rPr>
              <a:t>.</a:t>
            </a:r>
          </a:p>
          <a:p>
            <a:pPr marL="734056" lvl="1" indent="-367028" algn="just">
              <a:lnSpc>
                <a:spcPts val="4759"/>
              </a:lnSpc>
              <a:buFont typeface="Arial"/>
              <a:buChar char="•"/>
            </a:pPr>
            <a:r>
              <a:rPr lang="en-US" sz="3399" dirty="0" err="1">
                <a:solidFill>
                  <a:srgbClr val="000000"/>
                </a:solidFill>
                <a:latin typeface="Muli Regular"/>
              </a:rPr>
              <a:t>Thường</a:t>
            </a:r>
            <a:r>
              <a:rPr lang="en-US" sz="3399" dirty="0">
                <a:solidFill>
                  <a:srgbClr val="000000"/>
                </a:solidFill>
                <a:latin typeface="Muli Regular"/>
              </a:rPr>
              <a:t> </a:t>
            </a:r>
            <a:r>
              <a:rPr lang="en-US" sz="3399" dirty="0" err="1">
                <a:solidFill>
                  <a:srgbClr val="000000"/>
                </a:solidFill>
                <a:latin typeface="Muli Regular"/>
              </a:rPr>
              <a:t>xuyên</a:t>
            </a:r>
            <a:r>
              <a:rPr lang="en-US" sz="3399" dirty="0">
                <a:solidFill>
                  <a:srgbClr val="000000"/>
                </a:solidFill>
                <a:latin typeface="Muli Regular"/>
              </a:rPr>
              <a:t> </a:t>
            </a:r>
            <a:r>
              <a:rPr lang="en-US" sz="3399" dirty="0" err="1">
                <a:solidFill>
                  <a:srgbClr val="000000"/>
                </a:solidFill>
                <a:latin typeface="Muli Regular"/>
              </a:rPr>
              <a:t>ăn</a:t>
            </a:r>
            <a:r>
              <a:rPr lang="en-US" sz="3399" dirty="0">
                <a:solidFill>
                  <a:srgbClr val="000000"/>
                </a:solidFill>
                <a:latin typeface="Muli Regular"/>
              </a:rPr>
              <a:t> </a:t>
            </a:r>
            <a:r>
              <a:rPr lang="en-US" sz="3399" dirty="0" err="1">
                <a:solidFill>
                  <a:srgbClr val="000000"/>
                </a:solidFill>
                <a:latin typeface="Muli Regular"/>
              </a:rPr>
              <a:t>ngoài</a:t>
            </a:r>
            <a:r>
              <a:rPr lang="en-US" sz="3399" dirty="0">
                <a:solidFill>
                  <a:srgbClr val="000000"/>
                </a:solidFill>
                <a:latin typeface="Muli Regular"/>
              </a:rPr>
              <a:t> </a:t>
            </a:r>
            <a:r>
              <a:rPr lang="en-US" sz="3399" dirty="0" err="1">
                <a:solidFill>
                  <a:srgbClr val="000000"/>
                </a:solidFill>
                <a:latin typeface="Muli Regular"/>
              </a:rPr>
              <a:t>hoặc</a:t>
            </a:r>
            <a:r>
              <a:rPr lang="en-US" sz="3399" dirty="0">
                <a:solidFill>
                  <a:srgbClr val="000000"/>
                </a:solidFill>
                <a:latin typeface="Muli Regular"/>
              </a:rPr>
              <a:t> </a:t>
            </a:r>
            <a:r>
              <a:rPr lang="en-US" sz="3399" dirty="0" err="1">
                <a:solidFill>
                  <a:srgbClr val="000000"/>
                </a:solidFill>
                <a:latin typeface="Muli Regular"/>
              </a:rPr>
              <a:t>đặt</a:t>
            </a:r>
            <a:r>
              <a:rPr lang="en-US" sz="3399" dirty="0">
                <a:solidFill>
                  <a:srgbClr val="000000"/>
                </a:solidFill>
                <a:latin typeface="Muli Regular"/>
              </a:rPr>
              <a:t> </a:t>
            </a:r>
            <a:r>
              <a:rPr lang="en-US" sz="3399" dirty="0" err="1">
                <a:solidFill>
                  <a:srgbClr val="000000"/>
                </a:solidFill>
                <a:latin typeface="Muli Regular"/>
              </a:rPr>
              <a:t>đồ</a:t>
            </a:r>
            <a:r>
              <a:rPr lang="en-US" sz="3399" dirty="0">
                <a:solidFill>
                  <a:srgbClr val="000000"/>
                </a:solidFill>
                <a:latin typeface="Muli Regular"/>
              </a:rPr>
              <a:t> </a:t>
            </a:r>
            <a:r>
              <a:rPr lang="en-US" sz="3399" dirty="0" err="1">
                <a:solidFill>
                  <a:srgbClr val="000000"/>
                </a:solidFill>
                <a:latin typeface="Muli Regular"/>
              </a:rPr>
              <a:t>ăn</a:t>
            </a:r>
            <a:r>
              <a:rPr lang="en-US" sz="3399" dirty="0">
                <a:solidFill>
                  <a:srgbClr val="000000"/>
                </a:solidFill>
                <a:latin typeface="Muli Regular"/>
              </a:rPr>
              <a:t> online. </a:t>
            </a:r>
          </a:p>
          <a:p>
            <a:pPr marL="734056" lvl="1" indent="-367028" algn="just">
              <a:lnSpc>
                <a:spcPts val="4759"/>
              </a:lnSpc>
              <a:buFont typeface="Arial"/>
              <a:buChar char="•"/>
            </a:pPr>
            <a:r>
              <a:rPr lang="en-US" sz="3399" dirty="0" err="1">
                <a:solidFill>
                  <a:srgbClr val="000000"/>
                </a:solidFill>
                <a:latin typeface="Muli Regular"/>
              </a:rPr>
              <a:t>Muốn</a:t>
            </a:r>
            <a:r>
              <a:rPr lang="en-US" sz="3399" dirty="0">
                <a:solidFill>
                  <a:srgbClr val="000000"/>
                </a:solidFill>
                <a:latin typeface="Muli Regular"/>
              </a:rPr>
              <a:t> </a:t>
            </a:r>
            <a:r>
              <a:rPr lang="en-US" sz="3399" dirty="0" err="1">
                <a:solidFill>
                  <a:srgbClr val="000000"/>
                </a:solidFill>
                <a:latin typeface="Muli Regular"/>
              </a:rPr>
              <a:t>ăn</a:t>
            </a:r>
            <a:r>
              <a:rPr lang="en-US" sz="3399" dirty="0">
                <a:solidFill>
                  <a:srgbClr val="000000"/>
                </a:solidFill>
                <a:latin typeface="Muli Regular"/>
              </a:rPr>
              <a:t> </a:t>
            </a:r>
            <a:r>
              <a:rPr lang="en-US" sz="3399" dirty="0" err="1">
                <a:solidFill>
                  <a:srgbClr val="000000"/>
                </a:solidFill>
                <a:latin typeface="Muli Regular"/>
              </a:rPr>
              <a:t>món</a:t>
            </a:r>
            <a:r>
              <a:rPr lang="en-US" sz="3399" dirty="0">
                <a:solidFill>
                  <a:srgbClr val="000000"/>
                </a:solidFill>
                <a:latin typeface="Muli Regular"/>
              </a:rPr>
              <a:t> </a:t>
            </a:r>
            <a:r>
              <a:rPr lang="en-US" sz="3399" dirty="0" err="1">
                <a:solidFill>
                  <a:srgbClr val="000000"/>
                </a:solidFill>
                <a:latin typeface="Muli Regular"/>
              </a:rPr>
              <a:t>ăn</a:t>
            </a:r>
            <a:r>
              <a:rPr lang="en-US" sz="3399" dirty="0">
                <a:solidFill>
                  <a:srgbClr val="000000"/>
                </a:solidFill>
                <a:latin typeface="Muli Regular"/>
              </a:rPr>
              <a:t> </a:t>
            </a:r>
            <a:r>
              <a:rPr lang="en-US" sz="3399" dirty="0" err="1">
                <a:solidFill>
                  <a:srgbClr val="000000"/>
                </a:solidFill>
                <a:latin typeface="Muli Regular"/>
              </a:rPr>
              <a:t>yêu</a:t>
            </a:r>
            <a:r>
              <a:rPr lang="en-US" sz="3399" dirty="0">
                <a:solidFill>
                  <a:srgbClr val="000000"/>
                </a:solidFill>
                <a:latin typeface="Muli Regular"/>
              </a:rPr>
              <a:t> </a:t>
            </a:r>
            <a:r>
              <a:rPr lang="en-US" sz="3399" dirty="0" err="1">
                <a:solidFill>
                  <a:srgbClr val="000000"/>
                </a:solidFill>
                <a:latin typeface="Muli Regular"/>
              </a:rPr>
              <a:t>thích</a:t>
            </a:r>
            <a:r>
              <a:rPr lang="en-US" sz="3399" dirty="0">
                <a:solidFill>
                  <a:srgbClr val="000000"/>
                </a:solidFill>
                <a:latin typeface="Muli Regular"/>
              </a:rPr>
              <a:t> </a:t>
            </a:r>
            <a:r>
              <a:rPr lang="en-US" sz="3399" dirty="0" err="1">
                <a:solidFill>
                  <a:srgbClr val="000000"/>
                </a:solidFill>
                <a:latin typeface="Muli Regular"/>
              </a:rPr>
              <a:t>nhưng</a:t>
            </a:r>
            <a:r>
              <a:rPr lang="en-US" sz="3399" dirty="0">
                <a:solidFill>
                  <a:srgbClr val="000000"/>
                </a:solidFill>
                <a:latin typeface="Muli Regular"/>
              </a:rPr>
              <a:t> </a:t>
            </a:r>
            <a:r>
              <a:rPr lang="en-US" sz="3399" dirty="0" err="1">
                <a:solidFill>
                  <a:srgbClr val="000000"/>
                </a:solidFill>
                <a:latin typeface="Muli Regular"/>
              </a:rPr>
              <a:t>không</a:t>
            </a:r>
            <a:r>
              <a:rPr lang="en-US" sz="3399" dirty="0">
                <a:solidFill>
                  <a:srgbClr val="000000"/>
                </a:solidFill>
                <a:latin typeface="Muli Regular"/>
              </a:rPr>
              <a:t> </a:t>
            </a:r>
            <a:r>
              <a:rPr lang="en-US" sz="3399" dirty="0" err="1">
                <a:solidFill>
                  <a:srgbClr val="000000"/>
                </a:solidFill>
                <a:latin typeface="Muli Regular"/>
              </a:rPr>
              <a:t>biết</a:t>
            </a:r>
            <a:r>
              <a:rPr lang="en-US" sz="3399" dirty="0">
                <a:solidFill>
                  <a:srgbClr val="000000"/>
                </a:solidFill>
                <a:latin typeface="Muli Regular"/>
              </a:rPr>
              <a:t> </a:t>
            </a:r>
            <a:r>
              <a:rPr lang="en-US" sz="3399" dirty="0" err="1">
                <a:solidFill>
                  <a:srgbClr val="000000"/>
                </a:solidFill>
                <a:latin typeface="Muli Regular"/>
              </a:rPr>
              <a:t>bán</a:t>
            </a:r>
            <a:r>
              <a:rPr lang="en-US" sz="3399" dirty="0">
                <a:solidFill>
                  <a:srgbClr val="000000"/>
                </a:solidFill>
                <a:latin typeface="Muli Regular"/>
              </a:rPr>
              <a:t> ở </a:t>
            </a:r>
            <a:r>
              <a:rPr lang="en-US" sz="3399" dirty="0" err="1">
                <a:solidFill>
                  <a:srgbClr val="000000"/>
                </a:solidFill>
                <a:latin typeface="Muli Regular"/>
              </a:rPr>
              <a:t>đâu</a:t>
            </a:r>
            <a:r>
              <a:rPr lang="en-US" sz="3399" dirty="0">
                <a:solidFill>
                  <a:srgbClr val="000000"/>
                </a:solidFill>
                <a:latin typeface="Muli Regular"/>
              </a:rPr>
              <a:t>.</a:t>
            </a:r>
          </a:p>
          <a:p>
            <a:pPr marL="734056" lvl="1" indent="-367028" algn="just">
              <a:lnSpc>
                <a:spcPts val="4759"/>
              </a:lnSpc>
              <a:buFont typeface="Arial"/>
              <a:buChar char="•"/>
            </a:pPr>
            <a:r>
              <a:rPr lang="en-US" sz="3399" dirty="0" err="1">
                <a:solidFill>
                  <a:srgbClr val="000000"/>
                </a:solidFill>
                <a:latin typeface="Muli Regular"/>
              </a:rPr>
              <a:t>Tiền</a:t>
            </a:r>
            <a:r>
              <a:rPr lang="en-US" sz="3399" dirty="0">
                <a:solidFill>
                  <a:srgbClr val="000000"/>
                </a:solidFill>
                <a:latin typeface="Muli Regular"/>
              </a:rPr>
              <a:t> </a:t>
            </a:r>
            <a:r>
              <a:rPr lang="en-US" sz="3399" dirty="0" err="1">
                <a:solidFill>
                  <a:srgbClr val="000000"/>
                </a:solidFill>
                <a:latin typeface="Muli Regular"/>
              </a:rPr>
              <a:t>sử</a:t>
            </a:r>
            <a:r>
              <a:rPr lang="en-US" sz="3399" dirty="0">
                <a:solidFill>
                  <a:srgbClr val="000000"/>
                </a:solidFill>
                <a:latin typeface="Muli Regular"/>
              </a:rPr>
              <a:t> </a:t>
            </a:r>
            <a:r>
              <a:rPr lang="en-US" sz="3399" dirty="0" err="1">
                <a:solidFill>
                  <a:srgbClr val="000000"/>
                </a:solidFill>
                <a:latin typeface="Muli Regular"/>
              </a:rPr>
              <a:t>đau</a:t>
            </a:r>
            <a:r>
              <a:rPr lang="en-US" sz="3399" dirty="0">
                <a:solidFill>
                  <a:srgbClr val="000000"/>
                </a:solidFill>
                <a:latin typeface="Muli Regular"/>
              </a:rPr>
              <a:t> </a:t>
            </a:r>
            <a:r>
              <a:rPr lang="en-US" sz="3399" dirty="0" err="1">
                <a:solidFill>
                  <a:srgbClr val="000000"/>
                </a:solidFill>
                <a:latin typeface="Muli Regular"/>
              </a:rPr>
              <a:t>dạ</a:t>
            </a:r>
            <a:r>
              <a:rPr lang="en-US" sz="3399" dirty="0">
                <a:solidFill>
                  <a:srgbClr val="000000"/>
                </a:solidFill>
                <a:latin typeface="Muli Regular"/>
              </a:rPr>
              <a:t> </a:t>
            </a:r>
            <a:r>
              <a:rPr lang="en-US" sz="3399" dirty="0" err="1">
                <a:solidFill>
                  <a:srgbClr val="000000"/>
                </a:solidFill>
                <a:latin typeface="Muli Regular"/>
              </a:rPr>
              <a:t>dày</a:t>
            </a:r>
            <a:r>
              <a:rPr lang="en-US" sz="3399" dirty="0">
                <a:solidFill>
                  <a:srgbClr val="000000"/>
                </a:solidFill>
                <a:latin typeface="Muli Regular"/>
              </a:rPr>
              <a:t> </a:t>
            </a:r>
            <a:r>
              <a:rPr lang="en-US" sz="3399" dirty="0" err="1">
                <a:solidFill>
                  <a:srgbClr val="000000"/>
                </a:solidFill>
                <a:latin typeface="Muli Regular"/>
              </a:rPr>
              <a:t>không</a:t>
            </a:r>
            <a:r>
              <a:rPr lang="en-US" sz="3399" dirty="0">
                <a:solidFill>
                  <a:srgbClr val="000000"/>
                </a:solidFill>
                <a:latin typeface="Muli Regular"/>
              </a:rPr>
              <a:t> </a:t>
            </a:r>
            <a:r>
              <a:rPr lang="en-US" sz="3399" dirty="0" err="1">
                <a:solidFill>
                  <a:srgbClr val="000000"/>
                </a:solidFill>
                <a:latin typeface="Muli Regular"/>
              </a:rPr>
              <a:t>ăn</a:t>
            </a:r>
            <a:r>
              <a:rPr lang="en-US" sz="3399" dirty="0">
                <a:solidFill>
                  <a:srgbClr val="000000"/>
                </a:solidFill>
                <a:latin typeface="Muli Regular"/>
              </a:rPr>
              <a:t> </a:t>
            </a:r>
            <a:r>
              <a:rPr lang="en-US" sz="3399" dirty="0" err="1">
                <a:solidFill>
                  <a:srgbClr val="000000"/>
                </a:solidFill>
                <a:latin typeface="Muli Regular"/>
              </a:rPr>
              <a:t>được</a:t>
            </a:r>
            <a:r>
              <a:rPr lang="en-US" sz="3399" dirty="0">
                <a:solidFill>
                  <a:srgbClr val="000000"/>
                </a:solidFill>
                <a:latin typeface="Muli Regular"/>
              </a:rPr>
              <a:t> </a:t>
            </a:r>
            <a:r>
              <a:rPr lang="en-US" sz="3399" dirty="0" err="1">
                <a:solidFill>
                  <a:srgbClr val="000000"/>
                </a:solidFill>
                <a:latin typeface="Muli Regular"/>
              </a:rPr>
              <a:t>đồ</a:t>
            </a:r>
            <a:r>
              <a:rPr lang="en-US" sz="3399" dirty="0">
                <a:solidFill>
                  <a:srgbClr val="000000"/>
                </a:solidFill>
                <a:latin typeface="Muli Regular"/>
              </a:rPr>
              <a:t> </a:t>
            </a:r>
            <a:r>
              <a:rPr lang="en-US" sz="3399" dirty="0" err="1">
                <a:solidFill>
                  <a:srgbClr val="000000"/>
                </a:solidFill>
                <a:latin typeface="Muli Regular"/>
              </a:rPr>
              <a:t>ăn</a:t>
            </a:r>
            <a:r>
              <a:rPr lang="en-US" sz="3399" dirty="0">
                <a:solidFill>
                  <a:srgbClr val="000000"/>
                </a:solidFill>
                <a:latin typeface="Muli Regular"/>
              </a:rPr>
              <a:t> </a:t>
            </a:r>
            <a:r>
              <a:rPr lang="en-US" sz="3399" dirty="0" err="1">
                <a:solidFill>
                  <a:srgbClr val="000000"/>
                </a:solidFill>
                <a:latin typeface="Muli Regular"/>
              </a:rPr>
              <a:t>chua</a:t>
            </a:r>
            <a:r>
              <a:rPr lang="en-US" sz="3399" dirty="0">
                <a:solidFill>
                  <a:srgbClr val="000000"/>
                </a:solidFill>
                <a:latin typeface="Muli Regular"/>
              </a:rPr>
              <a:t>, cay, </a:t>
            </a:r>
            <a:r>
              <a:rPr lang="en-US" sz="3399" dirty="0" err="1">
                <a:solidFill>
                  <a:srgbClr val="000000"/>
                </a:solidFill>
                <a:latin typeface="Muli Regular"/>
              </a:rPr>
              <a:t>nóng</a:t>
            </a:r>
            <a:r>
              <a:rPr lang="en-US" sz="3399" dirty="0">
                <a:solidFill>
                  <a:srgbClr val="000000"/>
                </a:solidFill>
                <a:latin typeface="Muli Regular"/>
              </a:rPr>
              <a:t>, </a:t>
            </a:r>
            <a:r>
              <a:rPr lang="en-US" sz="3399" dirty="0" err="1">
                <a:solidFill>
                  <a:srgbClr val="000000"/>
                </a:solidFill>
                <a:latin typeface="Muli Regular"/>
              </a:rPr>
              <a:t>giàu</a:t>
            </a:r>
            <a:r>
              <a:rPr lang="en-US" sz="3399" dirty="0">
                <a:solidFill>
                  <a:srgbClr val="000000"/>
                </a:solidFill>
                <a:latin typeface="Muli Regular"/>
              </a:rPr>
              <a:t> </a:t>
            </a:r>
            <a:r>
              <a:rPr lang="en-US" sz="3399" dirty="0" err="1">
                <a:solidFill>
                  <a:srgbClr val="000000"/>
                </a:solidFill>
                <a:latin typeface="Muli Regular"/>
              </a:rPr>
              <a:t>chất</a:t>
            </a:r>
            <a:r>
              <a:rPr lang="en-US" sz="3399" dirty="0">
                <a:solidFill>
                  <a:srgbClr val="000000"/>
                </a:solidFill>
                <a:latin typeface="Muli Regular"/>
              </a:rPr>
              <a:t> </a:t>
            </a:r>
            <a:r>
              <a:rPr lang="en-US" sz="3399" dirty="0" err="1">
                <a:solidFill>
                  <a:srgbClr val="000000"/>
                </a:solidFill>
                <a:latin typeface="Muli Regular"/>
              </a:rPr>
              <a:t>béo</a:t>
            </a:r>
            <a:r>
              <a:rPr lang="en-US" sz="3399" dirty="0">
                <a:solidFill>
                  <a:srgbClr val="000000"/>
                </a:solidFill>
                <a:latin typeface="Muli Regular"/>
              </a:rPr>
              <a:t>,..</a:t>
            </a:r>
          </a:p>
        </p:txBody>
      </p:sp>
      <p:sp>
        <p:nvSpPr>
          <p:cNvPr id="6" name="TextBox 6"/>
          <p:cNvSpPr txBox="1"/>
          <p:nvPr/>
        </p:nvSpPr>
        <p:spPr>
          <a:xfrm>
            <a:off x="9105085" y="3327459"/>
            <a:ext cx="8883523" cy="6471258"/>
          </a:xfrm>
          <a:prstGeom prst="rect">
            <a:avLst/>
          </a:prstGeom>
        </p:spPr>
        <p:txBody>
          <a:bodyPr lIns="0" tIns="0" rIns="0" bIns="0" rtlCol="0" anchor="t">
            <a:spAutoFit/>
          </a:bodyPr>
          <a:lstStyle/>
          <a:p>
            <a:pPr algn="just">
              <a:lnSpc>
                <a:spcPts val="5152"/>
              </a:lnSpc>
              <a:spcBef>
                <a:spcPct val="0"/>
              </a:spcBef>
            </a:pPr>
            <a:r>
              <a:rPr lang="en-US" sz="3680">
                <a:solidFill>
                  <a:srgbClr val="000000"/>
                </a:solidFill>
                <a:latin typeface="Muli Regular"/>
              </a:rPr>
              <a:t>Mong muốn:</a:t>
            </a:r>
          </a:p>
          <a:p>
            <a:pPr marL="794513" lvl="1" indent="-397256" algn="just">
              <a:lnSpc>
                <a:spcPts val="5152"/>
              </a:lnSpc>
              <a:buFont typeface="Arial"/>
              <a:buChar char="•"/>
            </a:pPr>
            <a:r>
              <a:rPr lang="en-US" sz="3680">
                <a:solidFill>
                  <a:srgbClr val="000000"/>
                </a:solidFill>
                <a:latin typeface="Muli Regular"/>
              </a:rPr>
              <a:t>Có một ứng dụng đặt đồ ăn online.</a:t>
            </a:r>
          </a:p>
          <a:p>
            <a:pPr marL="794513" lvl="1" indent="-397256" algn="just">
              <a:lnSpc>
                <a:spcPts val="5152"/>
              </a:lnSpc>
              <a:buFont typeface="Arial"/>
              <a:buChar char="•"/>
            </a:pPr>
            <a:r>
              <a:rPr lang="en-US" sz="3680">
                <a:solidFill>
                  <a:srgbClr val="000000"/>
                </a:solidFill>
                <a:latin typeface="Muli Regular"/>
              </a:rPr>
              <a:t>Tối ưu việc tìm kiếm, lựa chọn món.</a:t>
            </a:r>
          </a:p>
          <a:p>
            <a:pPr marL="794513" lvl="1" indent="-397256" algn="just">
              <a:lnSpc>
                <a:spcPts val="5152"/>
              </a:lnSpc>
              <a:buFont typeface="Arial"/>
              <a:buChar char="•"/>
            </a:pPr>
            <a:r>
              <a:rPr lang="en-US" sz="3680">
                <a:solidFill>
                  <a:srgbClr val="000000"/>
                </a:solidFill>
                <a:latin typeface="Muli Regular"/>
              </a:rPr>
              <a:t>Gợi ý các món ăn ngon và đánh giá của khách hàng.</a:t>
            </a:r>
          </a:p>
          <a:p>
            <a:pPr marL="794513" lvl="1" indent="-397256" algn="just">
              <a:lnSpc>
                <a:spcPts val="5152"/>
              </a:lnSpc>
              <a:buFont typeface="Arial"/>
              <a:buChar char="•"/>
            </a:pPr>
            <a:r>
              <a:rPr lang="en-US" sz="3680">
                <a:solidFill>
                  <a:srgbClr val="000000"/>
                </a:solidFill>
                <a:latin typeface="Muli Regular"/>
              </a:rPr>
              <a:t>Giao hàng nhanh chóng</a:t>
            </a:r>
          </a:p>
          <a:p>
            <a:pPr marL="794513" lvl="1" indent="-397256" algn="just">
              <a:lnSpc>
                <a:spcPts val="5152"/>
              </a:lnSpc>
              <a:buFont typeface="Arial"/>
              <a:buChar char="•"/>
            </a:pPr>
            <a:r>
              <a:rPr lang="en-US" sz="3680">
                <a:solidFill>
                  <a:srgbClr val="000000"/>
                </a:solidFill>
                <a:latin typeface="Muli Regular"/>
              </a:rPr>
              <a:t>Thông tin về nguyên liệu các món ăn được hiển thị chị tiết.</a:t>
            </a:r>
          </a:p>
          <a:p>
            <a:pPr marL="794513" lvl="1" indent="-397256" algn="just">
              <a:lnSpc>
                <a:spcPts val="5152"/>
              </a:lnSpc>
              <a:buFont typeface="Arial"/>
              <a:buChar char="•"/>
            </a:pPr>
            <a:r>
              <a:rPr lang="en-US" sz="3680">
                <a:solidFill>
                  <a:srgbClr val="000000"/>
                </a:solidFill>
                <a:latin typeface="Muli Regular"/>
              </a:rPr>
              <a:t>Được thêm mô tả yêu cầu cho món ăn.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Tiến hành khảo sát (4/6)</a:t>
            </a:r>
          </a:p>
        </p:txBody>
      </p:sp>
      <p:grpSp>
        <p:nvGrpSpPr>
          <p:cNvPr id="3" name="Group 3"/>
          <p:cNvGrpSpPr/>
          <p:nvPr/>
        </p:nvGrpSpPr>
        <p:grpSpPr>
          <a:xfrm rot="-10800000">
            <a:off x="-1306086" y="5357147"/>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8041551"/>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57835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8368212"/>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4801291" y="3598830"/>
            <a:ext cx="12958998" cy="712471"/>
          </a:xfrm>
          <a:prstGeom prst="rect">
            <a:avLst/>
          </a:prstGeom>
        </p:spPr>
        <p:txBody>
          <a:bodyPr lIns="0" tIns="0" rIns="0" bIns="0" rtlCol="0" anchor="t">
            <a:spAutoFit/>
          </a:bodyPr>
          <a:lstStyle/>
          <a:p>
            <a:pPr algn="just">
              <a:lnSpc>
                <a:spcPts val="5879"/>
              </a:lnSpc>
            </a:pPr>
            <a:r>
              <a:rPr lang="en-US" sz="4199">
                <a:solidFill>
                  <a:srgbClr val="000000"/>
                </a:solidFill>
                <a:latin typeface="Muli Regular"/>
              </a:rPr>
              <a:t>Các đối tượng khảo sát: </a:t>
            </a:r>
          </a:p>
        </p:txBody>
      </p:sp>
      <p:sp>
        <p:nvSpPr>
          <p:cNvPr id="12" name="TextBox 12"/>
          <p:cNvSpPr txBox="1"/>
          <p:nvPr/>
        </p:nvSpPr>
        <p:spPr>
          <a:xfrm>
            <a:off x="4770597" y="4758976"/>
            <a:ext cx="12488703"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Đại diện chủ nhà hàng</a:t>
            </a:r>
          </a:p>
        </p:txBody>
      </p:sp>
      <p:sp>
        <p:nvSpPr>
          <p:cNvPr id="13" name="TextBox 13"/>
          <p:cNvSpPr txBox="1"/>
          <p:nvPr/>
        </p:nvSpPr>
        <p:spPr>
          <a:xfrm>
            <a:off x="1281480" y="2285384"/>
            <a:ext cx="6594365"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b. </a:t>
            </a:r>
            <a:r>
              <a:rPr lang="en-US" sz="4199" dirty="0" err="1">
                <a:solidFill>
                  <a:srgbClr val="000000"/>
                </a:solidFill>
                <a:latin typeface="Muli Regular"/>
              </a:rPr>
              <a:t>Lớp</a:t>
            </a:r>
            <a:r>
              <a:rPr lang="en-US" sz="4199" dirty="0">
                <a:solidFill>
                  <a:srgbClr val="000000"/>
                </a:solidFill>
                <a:latin typeface="Muli Regular"/>
              </a:rPr>
              <a:t> </a:t>
            </a:r>
            <a:r>
              <a:rPr lang="en-US" sz="4199" dirty="0" err="1">
                <a:solidFill>
                  <a:srgbClr val="000000"/>
                </a:solidFill>
                <a:latin typeface="Muli Regular"/>
              </a:rPr>
              <a:t>người</a:t>
            </a:r>
            <a:r>
              <a:rPr lang="en-US" sz="4199" dirty="0">
                <a:solidFill>
                  <a:srgbClr val="000000"/>
                </a:solidFill>
                <a:latin typeface="Muli Regular"/>
              </a:rPr>
              <a:t> </a:t>
            </a:r>
            <a:r>
              <a:rPr lang="en-US" sz="4199" dirty="0" err="1">
                <a:solidFill>
                  <a:srgbClr val="000000"/>
                </a:solidFill>
                <a:latin typeface="Muli Regular"/>
              </a:rPr>
              <a:t>dùng</a:t>
            </a:r>
            <a:r>
              <a:rPr lang="en-US" sz="4199" dirty="0">
                <a:solidFill>
                  <a:srgbClr val="000000"/>
                </a:solidFill>
                <a:latin typeface="Muli Regular"/>
              </a:rPr>
              <a:t> </a:t>
            </a:r>
            <a:r>
              <a:rPr lang="en-US" sz="4199" dirty="0" err="1">
                <a:solidFill>
                  <a:srgbClr val="000000"/>
                </a:solidFill>
                <a:latin typeface="Muli Regular"/>
              </a:rPr>
              <a:t>thứ</a:t>
            </a:r>
            <a:r>
              <a:rPr lang="en-US" sz="4199" dirty="0">
                <a:solidFill>
                  <a:srgbClr val="000000"/>
                </a:solidFill>
                <a:latin typeface="Muli Regular"/>
              </a:rPr>
              <a:t> </a:t>
            </a:r>
            <a:r>
              <a:rPr lang="en-US" sz="4199" dirty="0" err="1">
                <a:solidFill>
                  <a:srgbClr val="000000"/>
                </a:solidFill>
                <a:latin typeface="Muli Regular"/>
              </a:rPr>
              <a:t>hai</a:t>
            </a:r>
            <a:endParaRPr lang="en-US" sz="4199" dirty="0">
              <a:solidFill>
                <a:srgbClr val="000000"/>
              </a:solidFill>
              <a:latin typeface="Muli Regular"/>
            </a:endParaRPr>
          </a:p>
        </p:txBody>
      </p:sp>
      <p:sp>
        <p:nvSpPr>
          <p:cNvPr id="14" name="TextBox 14"/>
          <p:cNvSpPr txBox="1"/>
          <p:nvPr/>
        </p:nvSpPr>
        <p:spPr>
          <a:xfrm>
            <a:off x="4770597" y="5741600"/>
            <a:ext cx="12488703"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Công ty vận chuyển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4953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Tiến hành khảo sát (5/6)</a:t>
            </a:r>
          </a:p>
        </p:txBody>
      </p:sp>
      <p:grpSp>
        <p:nvGrpSpPr>
          <p:cNvPr id="3" name="Group 3"/>
          <p:cNvGrpSpPr/>
          <p:nvPr/>
        </p:nvGrpSpPr>
        <p:grpSpPr>
          <a:xfrm rot="-10800000">
            <a:off x="300983" y="8749212"/>
            <a:ext cx="3378391" cy="292570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 name="TextBox 5"/>
          <p:cNvSpPr txBox="1"/>
          <p:nvPr/>
        </p:nvSpPr>
        <p:spPr>
          <a:xfrm>
            <a:off x="1592183" y="2510213"/>
            <a:ext cx="12488703"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Đại diện chủ nhà hàng:</a:t>
            </a:r>
          </a:p>
        </p:txBody>
      </p:sp>
      <p:sp>
        <p:nvSpPr>
          <p:cNvPr id="6" name="TextBox 6"/>
          <p:cNvSpPr txBox="1"/>
          <p:nvPr/>
        </p:nvSpPr>
        <p:spPr>
          <a:xfrm>
            <a:off x="1248944" y="1657848"/>
            <a:ext cx="6587590"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a. </a:t>
            </a:r>
            <a:r>
              <a:rPr lang="en-US" sz="4199" dirty="0" err="1">
                <a:solidFill>
                  <a:srgbClr val="000000"/>
                </a:solidFill>
                <a:latin typeface="Muli Regular"/>
              </a:rPr>
              <a:t>Lớp</a:t>
            </a:r>
            <a:r>
              <a:rPr lang="en-US" sz="4199" dirty="0">
                <a:solidFill>
                  <a:srgbClr val="000000"/>
                </a:solidFill>
                <a:latin typeface="Muli Regular"/>
              </a:rPr>
              <a:t> </a:t>
            </a:r>
            <a:r>
              <a:rPr lang="en-US" sz="4199" dirty="0" err="1">
                <a:solidFill>
                  <a:srgbClr val="000000"/>
                </a:solidFill>
                <a:latin typeface="Muli Regular"/>
              </a:rPr>
              <a:t>người</a:t>
            </a:r>
            <a:r>
              <a:rPr lang="en-US" sz="4199" dirty="0">
                <a:solidFill>
                  <a:srgbClr val="000000"/>
                </a:solidFill>
                <a:latin typeface="Muli Regular"/>
              </a:rPr>
              <a:t> </a:t>
            </a:r>
            <a:r>
              <a:rPr lang="en-US" sz="4199" dirty="0" err="1">
                <a:solidFill>
                  <a:srgbClr val="000000"/>
                </a:solidFill>
                <a:latin typeface="Muli Regular"/>
              </a:rPr>
              <a:t>dùng</a:t>
            </a:r>
            <a:r>
              <a:rPr lang="en-US" sz="4199" dirty="0">
                <a:solidFill>
                  <a:srgbClr val="000000"/>
                </a:solidFill>
                <a:latin typeface="Muli Regular"/>
              </a:rPr>
              <a:t> </a:t>
            </a:r>
            <a:r>
              <a:rPr lang="en-US" sz="4199" dirty="0" err="1">
                <a:solidFill>
                  <a:srgbClr val="000000"/>
                </a:solidFill>
                <a:latin typeface="Muli Regular"/>
              </a:rPr>
              <a:t>thứ</a:t>
            </a:r>
            <a:r>
              <a:rPr lang="en-US" sz="4199" dirty="0">
                <a:solidFill>
                  <a:srgbClr val="000000"/>
                </a:solidFill>
                <a:latin typeface="Muli Regular"/>
              </a:rPr>
              <a:t> </a:t>
            </a:r>
            <a:r>
              <a:rPr lang="en-US" sz="4199" dirty="0" err="1">
                <a:solidFill>
                  <a:srgbClr val="000000"/>
                </a:solidFill>
                <a:latin typeface="Muli Regular"/>
              </a:rPr>
              <a:t>hai</a:t>
            </a:r>
            <a:endParaRPr lang="en-US" sz="4199" dirty="0">
              <a:solidFill>
                <a:srgbClr val="000000"/>
              </a:solidFill>
              <a:latin typeface="Muli Regular"/>
            </a:endParaRPr>
          </a:p>
        </p:txBody>
      </p:sp>
      <p:sp>
        <p:nvSpPr>
          <p:cNvPr id="7" name="TextBox 7"/>
          <p:cNvSpPr txBox="1"/>
          <p:nvPr/>
        </p:nvSpPr>
        <p:spPr>
          <a:xfrm>
            <a:off x="6008043" y="4872990"/>
            <a:ext cx="7795915" cy="2198371"/>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Muli Regular"/>
              </a:rPr>
              <a:t>Họ tên: Nguyễn Mộng Hòa</a:t>
            </a:r>
          </a:p>
          <a:p>
            <a:pPr algn="just">
              <a:lnSpc>
                <a:spcPts val="5879"/>
              </a:lnSpc>
              <a:spcBef>
                <a:spcPct val="0"/>
              </a:spcBef>
            </a:pPr>
            <a:r>
              <a:rPr lang="en-US" sz="4199">
                <a:solidFill>
                  <a:srgbClr val="000000"/>
                </a:solidFill>
                <a:latin typeface="Muli Regular"/>
              </a:rPr>
              <a:t>Tuổi: 32</a:t>
            </a:r>
          </a:p>
          <a:p>
            <a:pPr algn="just">
              <a:lnSpc>
                <a:spcPts val="5879"/>
              </a:lnSpc>
              <a:spcBef>
                <a:spcPct val="0"/>
              </a:spcBef>
            </a:pPr>
            <a:r>
              <a:rPr lang="en-US" sz="4199">
                <a:solidFill>
                  <a:srgbClr val="000000"/>
                </a:solidFill>
                <a:latin typeface="Muli Regular"/>
              </a:rPr>
              <a:t>Nghề nghiệp: Quản lý nhà hàng</a:t>
            </a:r>
          </a:p>
        </p:txBody>
      </p:sp>
      <p:sp>
        <p:nvSpPr>
          <p:cNvPr id="8" name="TextBox 8"/>
          <p:cNvSpPr txBox="1"/>
          <p:nvPr/>
        </p:nvSpPr>
        <p:spPr>
          <a:xfrm>
            <a:off x="5199107" y="4014815"/>
            <a:ext cx="5164093" cy="756617"/>
          </a:xfrm>
          <a:prstGeom prst="rect">
            <a:avLst/>
          </a:prstGeom>
        </p:spPr>
        <p:txBody>
          <a:bodyPr wrap="square" lIns="0" tIns="0" rIns="0" bIns="0" rtlCol="0" anchor="t">
            <a:spAutoFit/>
          </a:bodyPr>
          <a:lstStyle/>
          <a:p>
            <a:pPr algn="ctr">
              <a:lnSpc>
                <a:spcPts val="5879"/>
              </a:lnSpc>
              <a:spcBef>
                <a:spcPct val="0"/>
              </a:spcBef>
            </a:pPr>
            <a:r>
              <a:rPr lang="en-US" sz="4199" dirty="0" err="1">
                <a:solidFill>
                  <a:srgbClr val="000000"/>
                </a:solidFill>
                <a:latin typeface="Muli Regular"/>
              </a:rPr>
              <a:t>Thông</a:t>
            </a:r>
            <a:r>
              <a:rPr lang="en-US" sz="4199" dirty="0">
                <a:solidFill>
                  <a:srgbClr val="000000"/>
                </a:solidFill>
                <a:latin typeface="Muli Regular"/>
              </a:rPr>
              <a:t> tin </a:t>
            </a:r>
            <a:r>
              <a:rPr lang="en-US" sz="4199" dirty="0" err="1">
                <a:solidFill>
                  <a:srgbClr val="000000"/>
                </a:solidFill>
                <a:latin typeface="Muli Regular"/>
              </a:rPr>
              <a:t>cá</a:t>
            </a:r>
            <a:r>
              <a:rPr lang="en-US" sz="4199" dirty="0">
                <a:solidFill>
                  <a:srgbClr val="000000"/>
                </a:solidFill>
                <a:latin typeface="Muli Regular"/>
              </a:rPr>
              <a:t> </a:t>
            </a:r>
            <a:r>
              <a:rPr lang="en-US" sz="4199" dirty="0" err="1">
                <a:solidFill>
                  <a:srgbClr val="000000"/>
                </a:solidFill>
                <a:latin typeface="Muli Regular"/>
              </a:rPr>
              <a:t>nhân</a:t>
            </a:r>
            <a:r>
              <a:rPr lang="en-US" sz="4199" dirty="0">
                <a:solidFill>
                  <a:srgbClr val="000000"/>
                </a:solidFill>
                <a:latin typeface="Muli Regular"/>
              </a:rPr>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3258935" y="3902106"/>
            <a:ext cx="4460469" cy="685800"/>
          </a:xfrm>
          <a:prstGeom prst="rect">
            <a:avLst/>
          </a:prstGeom>
        </p:spPr>
        <p:txBody>
          <a:bodyPr lIns="0" tIns="0" rIns="0" bIns="0" rtlCol="0" anchor="t">
            <a:spAutoFit/>
          </a:bodyPr>
          <a:lstStyle/>
          <a:p>
            <a:pPr marL="0" lvl="0" indent="0" algn="ctr">
              <a:lnSpc>
                <a:spcPts val="5459"/>
              </a:lnSpc>
              <a:spcBef>
                <a:spcPct val="0"/>
              </a:spcBef>
            </a:pPr>
            <a:r>
              <a:rPr lang="en-US" sz="4549" spc="-168">
                <a:solidFill>
                  <a:srgbClr val="F4F4F4"/>
                </a:solidFill>
                <a:latin typeface="Muli Bold"/>
              </a:rPr>
              <a:t>NỘI DUNG</a:t>
            </a:r>
          </a:p>
        </p:txBody>
      </p:sp>
      <p:sp>
        <p:nvSpPr>
          <p:cNvPr id="7" name="TextBox 7"/>
          <p:cNvSpPr txBox="1"/>
          <p:nvPr/>
        </p:nvSpPr>
        <p:spPr>
          <a:xfrm>
            <a:off x="9144000" y="701848"/>
            <a:ext cx="6109328" cy="712471"/>
          </a:xfrm>
          <a:prstGeom prst="rect">
            <a:avLst/>
          </a:prstGeom>
        </p:spPr>
        <p:txBody>
          <a:bodyPr lIns="0" tIns="0" rIns="0" bIns="0" rtlCol="0" anchor="t">
            <a:spAutoFit/>
          </a:bodyPr>
          <a:lstStyle/>
          <a:p>
            <a:pPr marL="906772" lvl="1" indent="-453386">
              <a:lnSpc>
                <a:spcPts val="5879"/>
              </a:lnSpc>
              <a:buFont typeface="Arial"/>
              <a:buChar char="•"/>
            </a:pPr>
            <a:r>
              <a:rPr lang="en-US" sz="4199">
                <a:solidFill>
                  <a:srgbClr val="F4F4F4"/>
                </a:solidFill>
                <a:latin typeface="Muli Regular"/>
              </a:rPr>
              <a:t>Giới thiệu</a:t>
            </a:r>
          </a:p>
        </p:txBody>
      </p:sp>
      <p:sp>
        <p:nvSpPr>
          <p:cNvPr id="8" name="TextBox 8"/>
          <p:cNvSpPr txBox="1"/>
          <p:nvPr/>
        </p:nvSpPr>
        <p:spPr>
          <a:xfrm>
            <a:off x="9144000" y="1509568"/>
            <a:ext cx="6109328" cy="712471"/>
          </a:xfrm>
          <a:prstGeom prst="rect">
            <a:avLst/>
          </a:prstGeom>
        </p:spPr>
        <p:txBody>
          <a:bodyPr lIns="0" tIns="0" rIns="0" bIns="0" rtlCol="0" anchor="t">
            <a:spAutoFit/>
          </a:bodyPr>
          <a:lstStyle/>
          <a:p>
            <a:pPr marL="906772" lvl="1" indent="-453386">
              <a:lnSpc>
                <a:spcPts val="5879"/>
              </a:lnSpc>
              <a:buFont typeface="Arial"/>
              <a:buChar char="•"/>
            </a:pPr>
            <a:r>
              <a:rPr lang="en-US" sz="4199">
                <a:solidFill>
                  <a:srgbClr val="F4F4F4"/>
                </a:solidFill>
                <a:latin typeface="Muli Regular"/>
              </a:rPr>
              <a:t>Định nghĩa bài toán</a:t>
            </a:r>
          </a:p>
        </p:txBody>
      </p:sp>
      <p:sp>
        <p:nvSpPr>
          <p:cNvPr id="9" name="TextBox 9"/>
          <p:cNvSpPr txBox="1"/>
          <p:nvPr/>
        </p:nvSpPr>
        <p:spPr>
          <a:xfrm>
            <a:off x="9144000" y="2326814"/>
            <a:ext cx="8830414" cy="1455421"/>
          </a:xfrm>
          <a:prstGeom prst="rect">
            <a:avLst/>
          </a:prstGeom>
        </p:spPr>
        <p:txBody>
          <a:bodyPr lIns="0" tIns="0" rIns="0" bIns="0" rtlCol="0" anchor="t">
            <a:spAutoFit/>
          </a:bodyPr>
          <a:lstStyle/>
          <a:p>
            <a:pPr marL="906772" lvl="1" indent="-453386">
              <a:lnSpc>
                <a:spcPts val="5879"/>
              </a:lnSpc>
              <a:buFont typeface="Arial"/>
              <a:buChar char="•"/>
            </a:pPr>
            <a:r>
              <a:rPr lang="en-US" sz="4199">
                <a:solidFill>
                  <a:srgbClr val="F4F4F4"/>
                </a:solidFill>
                <a:latin typeface="Muli Regular"/>
              </a:rPr>
              <a:t>Khảo sát một số hệ thống liên quan</a:t>
            </a:r>
          </a:p>
        </p:txBody>
      </p:sp>
      <p:sp>
        <p:nvSpPr>
          <p:cNvPr id="10" name="TextBox 10"/>
          <p:cNvSpPr txBox="1"/>
          <p:nvPr/>
        </p:nvSpPr>
        <p:spPr>
          <a:xfrm>
            <a:off x="9144000" y="3793520"/>
            <a:ext cx="6109328" cy="712471"/>
          </a:xfrm>
          <a:prstGeom prst="rect">
            <a:avLst/>
          </a:prstGeom>
        </p:spPr>
        <p:txBody>
          <a:bodyPr lIns="0" tIns="0" rIns="0" bIns="0" rtlCol="0" anchor="t">
            <a:spAutoFit/>
          </a:bodyPr>
          <a:lstStyle/>
          <a:p>
            <a:pPr marL="906772" lvl="1" indent="-453386">
              <a:lnSpc>
                <a:spcPts val="5879"/>
              </a:lnSpc>
              <a:buFont typeface="Arial"/>
              <a:buChar char="•"/>
            </a:pPr>
            <a:r>
              <a:rPr lang="en-US" sz="4199">
                <a:solidFill>
                  <a:srgbClr val="F4F4F4"/>
                </a:solidFill>
                <a:latin typeface="Muli Regular"/>
              </a:rPr>
              <a:t>Khảo sát người dùng</a:t>
            </a:r>
          </a:p>
        </p:txBody>
      </p:sp>
      <p:sp>
        <p:nvSpPr>
          <p:cNvPr id="11" name="TextBox 11"/>
          <p:cNvSpPr txBox="1"/>
          <p:nvPr/>
        </p:nvSpPr>
        <p:spPr>
          <a:xfrm>
            <a:off x="9144000" y="4601241"/>
            <a:ext cx="6109328" cy="712471"/>
          </a:xfrm>
          <a:prstGeom prst="rect">
            <a:avLst/>
          </a:prstGeom>
        </p:spPr>
        <p:txBody>
          <a:bodyPr lIns="0" tIns="0" rIns="0" bIns="0" rtlCol="0" anchor="t">
            <a:spAutoFit/>
          </a:bodyPr>
          <a:lstStyle/>
          <a:p>
            <a:pPr marL="906772" lvl="1" indent="-453386">
              <a:lnSpc>
                <a:spcPts val="5879"/>
              </a:lnSpc>
              <a:buFont typeface="Arial"/>
              <a:buChar char="•"/>
            </a:pPr>
            <a:r>
              <a:rPr lang="en-US" sz="4199">
                <a:solidFill>
                  <a:srgbClr val="F4F4F4"/>
                </a:solidFill>
                <a:latin typeface="Muli Regular"/>
              </a:rPr>
              <a:t>Bản phát thảo lần 1</a:t>
            </a:r>
          </a:p>
        </p:txBody>
      </p:sp>
      <p:sp>
        <p:nvSpPr>
          <p:cNvPr id="12" name="TextBox 12"/>
          <p:cNvSpPr txBox="1"/>
          <p:nvPr/>
        </p:nvSpPr>
        <p:spPr>
          <a:xfrm>
            <a:off x="9144000" y="5507551"/>
            <a:ext cx="6109328" cy="712471"/>
          </a:xfrm>
          <a:prstGeom prst="rect">
            <a:avLst/>
          </a:prstGeom>
        </p:spPr>
        <p:txBody>
          <a:bodyPr lIns="0" tIns="0" rIns="0" bIns="0" rtlCol="0" anchor="t">
            <a:spAutoFit/>
          </a:bodyPr>
          <a:lstStyle/>
          <a:p>
            <a:pPr marL="906772" lvl="1" indent="-453386">
              <a:lnSpc>
                <a:spcPts val="5879"/>
              </a:lnSpc>
              <a:buFont typeface="Arial"/>
              <a:buChar char="•"/>
            </a:pPr>
            <a:r>
              <a:rPr lang="en-US" sz="4199">
                <a:solidFill>
                  <a:srgbClr val="F4F4F4"/>
                </a:solidFill>
                <a:latin typeface="Muli Regular"/>
              </a:rPr>
              <a:t>Bản phát thảo lần 2</a:t>
            </a:r>
          </a:p>
        </p:txBody>
      </p:sp>
      <p:sp>
        <p:nvSpPr>
          <p:cNvPr id="13" name="TextBox 13"/>
          <p:cNvSpPr txBox="1"/>
          <p:nvPr/>
        </p:nvSpPr>
        <p:spPr>
          <a:xfrm>
            <a:off x="9144000" y="6324797"/>
            <a:ext cx="8486115" cy="1455421"/>
          </a:xfrm>
          <a:prstGeom prst="rect">
            <a:avLst/>
          </a:prstGeom>
        </p:spPr>
        <p:txBody>
          <a:bodyPr lIns="0" tIns="0" rIns="0" bIns="0" rtlCol="0" anchor="t">
            <a:spAutoFit/>
          </a:bodyPr>
          <a:lstStyle/>
          <a:p>
            <a:pPr marL="906772" lvl="1" indent="-453386">
              <a:lnSpc>
                <a:spcPts val="5879"/>
              </a:lnSpc>
              <a:buFont typeface="Arial"/>
              <a:buChar char="•"/>
            </a:pPr>
            <a:r>
              <a:rPr lang="en-US" sz="4199">
                <a:solidFill>
                  <a:srgbClr val="F4F4F4"/>
                </a:solidFill>
                <a:latin typeface="Muli Regular"/>
              </a:rPr>
              <a:t>Khảo sát người dùng về bản phát thảo</a:t>
            </a:r>
          </a:p>
        </p:txBody>
      </p:sp>
      <p:sp>
        <p:nvSpPr>
          <p:cNvPr id="14" name="TextBox 14"/>
          <p:cNvSpPr txBox="1"/>
          <p:nvPr/>
        </p:nvSpPr>
        <p:spPr>
          <a:xfrm>
            <a:off x="9144000" y="8917503"/>
            <a:ext cx="6109328" cy="712471"/>
          </a:xfrm>
          <a:prstGeom prst="rect">
            <a:avLst/>
          </a:prstGeom>
        </p:spPr>
        <p:txBody>
          <a:bodyPr lIns="0" tIns="0" rIns="0" bIns="0" rtlCol="0" anchor="t">
            <a:spAutoFit/>
          </a:bodyPr>
          <a:lstStyle/>
          <a:p>
            <a:pPr marL="906772" lvl="1" indent="-453386">
              <a:lnSpc>
                <a:spcPts val="5879"/>
              </a:lnSpc>
              <a:buFont typeface="Arial"/>
              <a:buChar char="•"/>
            </a:pPr>
            <a:r>
              <a:rPr lang="en-US" sz="4199">
                <a:solidFill>
                  <a:srgbClr val="F4F4F4"/>
                </a:solidFill>
                <a:latin typeface="Muli Regular"/>
              </a:rPr>
              <a:t>Chatbot</a:t>
            </a:r>
          </a:p>
        </p:txBody>
      </p:sp>
      <p:sp>
        <p:nvSpPr>
          <p:cNvPr id="15" name="TextBox 15"/>
          <p:cNvSpPr txBox="1"/>
          <p:nvPr/>
        </p:nvSpPr>
        <p:spPr>
          <a:xfrm>
            <a:off x="9144000" y="7977198"/>
            <a:ext cx="6109328" cy="712471"/>
          </a:xfrm>
          <a:prstGeom prst="rect">
            <a:avLst/>
          </a:prstGeom>
        </p:spPr>
        <p:txBody>
          <a:bodyPr lIns="0" tIns="0" rIns="0" bIns="0" rtlCol="0" anchor="t">
            <a:spAutoFit/>
          </a:bodyPr>
          <a:lstStyle/>
          <a:p>
            <a:pPr marL="906772" lvl="1" indent="-453386">
              <a:lnSpc>
                <a:spcPts val="5879"/>
              </a:lnSpc>
              <a:buFont typeface="Arial"/>
              <a:buChar char="•"/>
            </a:pPr>
            <a:r>
              <a:rPr lang="en-US" sz="4199">
                <a:solidFill>
                  <a:srgbClr val="F4F4F4"/>
                </a:solidFill>
                <a:latin typeface="Muli Regular"/>
              </a:rPr>
              <a:t>Kết luận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4953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Tiến hành khảo sát (6/6)</a:t>
            </a:r>
          </a:p>
        </p:txBody>
      </p:sp>
      <p:sp>
        <p:nvSpPr>
          <p:cNvPr id="3" name="TextBox 3"/>
          <p:cNvSpPr txBox="1"/>
          <p:nvPr/>
        </p:nvSpPr>
        <p:spPr>
          <a:xfrm>
            <a:off x="1592183" y="2510213"/>
            <a:ext cx="12488703"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Đại diện chủ nhà hàng:</a:t>
            </a:r>
          </a:p>
        </p:txBody>
      </p:sp>
      <p:sp>
        <p:nvSpPr>
          <p:cNvPr id="4" name="TextBox 4"/>
          <p:cNvSpPr txBox="1"/>
          <p:nvPr/>
        </p:nvSpPr>
        <p:spPr>
          <a:xfrm>
            <a:off x="1297255" y="1657848"/>
            <a:ext cx="6811640"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a. </a:t>
            </a:r>
            <a:r>
              <a:rPr lang="en-US" sz="4199" dirty="0" err="1">
                <a:solidFill>
                  <a:srgbClr val="000000"/>
                </a:solidFill>
                <a:latin typeface="Muli Regular"/>
              </a:rPr>
              <a:t>Lớp</a:t>
            </a:r>
            <a:r>
              <a:rPr lang="en-US" sz="4199" dirty="0">
                <a:solidFill>
                  <a:srgbClr val="000000"/>
                </a:solidFill>
                <a:latin typeface="Muli Regular"/>
              </a:rPr>
              <a:t> </a:t>
            </a:r>
            <a:r>
              <a:rPr lang="en-US" sz="4199" dirty="0" err="1">
                <a:solidFill>
                  <a:srgbClr val="000000"/>
                </a:solidFill>
                <a:latin typeface="Muli Regular"/>
              </a:rPr>
              <a:t>người</a:t>
            </a:r>
            <a:r>
              <a:rPr lang="en-US" sz="4199" dirty="0">
                <a:solidFill>
                  <a:srgbClr val="000000"/>
                </a:solidFill>
                <a:latin typeface="Muli Regular"/>
              </a:rPr>
              <a:t> </a:t>
            </a:r>
            <a:r>
              <a:rPr lang="en-US" sz="4199" dirty="0" err="1">
                <a:solidFill>
                  <a:srgbClr val="000000"/>
                </a:solidFill>
                <a:latin typeface="Muli Regular"/>
              </a:rPr>
              <a:t>dùng</a:t>
            </a:r>
            <a:r>
              <a:rPr lang="en-US" sz="4199" dirty="0">
                <a:solidFill>
                  <a:srgbClr val="000000"/>
                </a:solidFill>
                <a:latin typeface="Muli Regular"/>
              </a:rPr>
              <a:t> </a:t>
            </a:r>
            <a:r>
              <a:rPr lang="en-US" sz="4199" dirty="0" err="1">
                <a:solidFill>
                  <a:srgbClr val="000000"/>
                </a:solidFill>
                <a:latin typeface="Muli Regular"/>
              </a:rPr>
              <a:t>thứ</a:t>
            </a:r>
            <a:r>
              <a:rPr lang="en-US" sz="4199" dirty="0">
                <a:solidFill>
                  <a:srgbClr val="000000"/>
                </a:solidFill>
                <a:latin typeface="Muli Regular"/>
              </a:rPr>
              <a:t> </a:t>
            </a:r>
            <a:r>
              <a:rPr lang="en-US" sz="4199" dirty="0" err="1">
                <a:solidFill>
                  <a:srgbClr val="000000"/>
                </a:solidFill>
                <a:latin typeface="Muli Regular"/>
              </a:rPr>
              <a:t>hai</a:t>
            </a:r>
            <a:endParaRPr lang="en-US" sz="4199" dirty="0">
              <a:solidFill>
                <a:srgbClr val="000000"/>
              </a:solidFill>
              <a:latin typeface="Muli Regular"/>
            </a:endParaRPr>
          </a:p>
        </p:txBody>
      </p:sp>
      <p:sp>
        <p:nvSpPr>
          <p:cNvPr id="5" name="TextBox 5"/>
          <p:cNvSpPr txBox="1"/>
          <p:nvPr/>
        </p:nvSpPr>
        <p:spPr>
          <a:xfrm>
            <a:off x="1028700" y="3659051"/>
            <a:ext cx="7348750" cy="5913121"/>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Muli Regular"/>
              </a:rPr>
              <a:t>Tình trạng:</a:t>
            </a:r>
          </a:p>
          <a:p>
            <a:pPr marL="906772" lvl="1" indent="-453386" algn="just">
              <a:lnSpc>
                <a:spcPts val="5879"/>
              </a:lnSpc>
              <a:buFont typeface="Arial"/>
              <a:buChar char="•"/>
            </a:pPr>
            <a:r>
              <a:rPr lang="en-US" sz="4199">
                <a:solidFill>
                  <a:srgbClr val="000000"/>
                </a:solidFill>
                <a:latin typeface="Muli Regular"/>
              </a:rPr>
              <a:t>Mới khai trương ít người biết đến.</a:t>
            </a:r>
          </a:p>
          <a:p>
            <a:pPr marL="906772" lvl="1" indent="-453386" algn="just">
              <a:lnSpc>
                <a:spcPts val="5879"/>
              </a:lnSpc>
              <a:buFont typeface="Arial"/>
              <a:buChar char="•"/>
            </a:pPr>
            <a:r>
              <a:rPr lang="en-US" sz="4199">
                <a:solidFill>
                  <a:srgbClr val="000000"/>
                </a:solidFill>
                <a:latin typeface="Muli Regular"/>
              </a:rPr>
              <a:t>Nhiều đối thủ kinh doanh cùng lĩnh vực canh tranh.</a:t>
            </a:r>
          </a:p>
          <a:p>
            <a:pPr marL="906772" lvl="1" indent="-453386" algn="just">
              <a:lnSpc>
                <a:spcPts val="5879"/>
              </a:lnSpc>
              <a:buFont typeface="Arial"/>
              <a:buChar char="•"/>
            </a:pPr>
            <a:r>
              <a:rPr lang="en-US" sz="4199">
                <a:solidFill>
                  <a:srgbClr val="000000"/>
                </a:solidFill>
                <a:latin typeface="Muli Regular"/>
              </a:rPr>
              <a:t>Thiếu nơi quảng cáo các món ăn đến khách hàng.</a:t>
            </a:r>
          </a:p>
          <a:p>
            <a:pPr marL="906772" lvl="1" indent="-453386" algn="just">
              <a:lnSpc>
                <a:spcPts val="5879"/>
              </a:lnSpc>
              <a:buFont typeface="Arial"/>
              <a:buChar char="•"/>
            </a:pPr>
            <a:r>
              <a:rPr lang="en-US" sz="4199">
                <a:solidFill>
                  <a:srgbClr val="000000"/>
                </a:solidFill>
                <a:latin typeface="Muli Regular"/>
              </a:rPr>
              <a:t>Doanh số bán hàng thấp. </a:t>
            </a:r>
          </a:p>
        </p:txBody>
      </p:sp>
      <p:sp>
        <p:nvSpPr>
          <p:cNvPr id="6" name="TextBox 6"/>
          <p:cNvSpPr txBox="1"/>
          <p:nvPr/>
        </p:nvSpPr>
        <p:spPr>
          <a:xfrm>
            <a:off x="9628469" y="3644265"/>
            <a:ext cx="8015561" cy="5913121"/>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Muli Regular"/>
              </a:rPr>
              <a:t>Mong muốn: </a:t>
            </a:r>
          </a:p>
          <a:p>
            <a:pPr marL="906772" lvl="1" indent="-453386" algn="just">
              <a:lnSpc>
                <a:spcPts val="5879"/>
              </a:lnSpc>
              <a:buFont typeface="Arial"/>
              <a:buChar char="•"/>
            </a:pPr>
            <a:r>
              <a:rPr lang="en-US" sz="4199">
                <a:solidFill>
                  <a:srgbClr val="000000"/>
                </a:solidFill>
                <a:latin typeface="Muli Regular"/>
              </a:rPr>
              <a:t>Có một ứng dụng đặt đồ ăn online.</a:t>
            </a:r>
          </a:p>
          <a:p>
            <a:pPr marL="906772" lvl="1" indent="-453386" algn="just">
              <a:lnSpc>
                <a:spcPts val="5879"/>
              </a:lnSpc>
              <a:buFont typeface="Arial"/>
              <a:buChar char="•"/>
            </a:pPr>
            <a:r>
              <a:rPr lang="en-US" sz="4199">
                <a:solidFill>
                  <a:srgbClr val="000000"/>
                </a:solidFill>
                <a:latin typeface="Muli Regular"/>
              </a:rPr>
              <a:t>Nhà hàng được nhiều người biết đến. </a:t>
            </a:r>
          </a:p>
          <a:p>
            <a:pPr marL="906772" lvl="1" indent="-453386" algn="just">
              <a:lnSpc>
                <a:spcPts val="5879"/>
              </a:lnSpc>
              <a:buFont typeface="Arial"/>
              <a:buChar char="•"/>
            </a:pPr>
            <a:r>
              <a:rPr lang="en-US" sz="4199">
                <a:solidFill>
                  <a:srgbClr val="000000"/>
                </a:solidFill>
                <a:latin typeface="Muli Regular"/>
              </a:rPr>
              <a:t>Doanh số bán hàng ổn định. </a:t>
            </a:r>
          </a:p>
          <a:p>
            <a:pPr marL="906772" lvl="1" indent="-453386" algn="just">
              <a:lnSpc>
                <a:spcPts val="5879"/>
              </a:lnSpc>
              <a:buFont typeface="Arial"/>
              <a:buChar char="•"/>
            </a:pPr>
            <a:r>
              <a:rPr lang="en-US" sz="4199">
                <a:solidFill>
                  <a:srgbClr val="000000"/>
                </a:solidFill>
                <a:latin typeface="Muli Regular"/>
              </a:rPr>
              <a:t>Mở rộng phạm vi phục vụ, đối tượng phục vụ.</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62802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033610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82224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sp>
        <p:nvSpPr>
          <p:cNvPr id="8" name="TextBox 8"/>
          <p:cNvSpPr txBox="1"/>
          <p:nvPr/>
        </p:nvSpPr>
        <p:spPr>
          <a:xfrm>
            <a:off x="1028700" y="4019550"/>
            <a:ext cx="10538959" cy="2247900"/>
          </a:xfrm>
          <a:prstGeom prst="rect">
            <a:avLst/>
          </a:prstGeom>
        </p:spPr>
        <p:txBody>
          <a:bodyPr lIns="0" tIns="0" rIns="0" bIns="0" rtlCol="0" anchor="t">
            <a:spAutoFit/>
          </a:bodyPr>
          <a:lstStyle/>
          <a:p>
            <a:pPr>
              <a:lnSpc>
                <a:spcPts val="8880"/>
              </a:lnSpc>
              <a:spcBef>
                <a:spcPct val="0"/>
              </a:spcBef>
            </a:pPr>
            <a:r>
              <a:rPr lang="en-US" sz="7400" spc="-74">
                <a:solidFill>
                  <a:srgbClr val="000000"/>
                </a:solidFill>
                <a:latin typeface="Muli Bold"/>
              </a:rPr>
              <a:t>V. BẢN PHÁT THẢO LẦN 1</a:t>
            </a:r>
          </a:p>
        </p:txBody>
      </p:sp>
      <p:sp>
        <p:nvSpPr>
          <p:cNvPr id="9" name="TextBox 9"/>
          <p:cNvSpPr txBox="1"/>
          <p:nvPr/>
        </p:nvSpPr>
        <p:spPr>
          <a:xfrm>
            <a:off x="1028700" y="8937700"/>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Regular Bold"/>
              </a:rPr>
              <a:t>Quay lại Trang Chương trình</a:t>
            </a:r>
          </a:p>
        </p:txBody>
      </p:sp>
      <p:grpSp>
        <p:nvGrpSpPr>
          <p:cNvPr id="10" name="Group 10"/>
          <p:cNvGrpSpPr/>
          <p:nvPr/>
        </p:nvGrpSpPr>
        <p:grpSpPr>
          <a:xfrm>
            <a:off x="1028700" y="1028700"/>
            <a:ext cx="4212844" cy="586200"/>
            <a:chOff x="0" y="0"/>
            <a:chExt cx="5617125" cy="781600"/>
          </a:xfrm>
        </p:grpSpPr>
        <p:sp>
          <p:nvSpPr>
            <p:cNvPr id="11" name="TextBox 11"/>
            <p:cNvSpPr txBox="1"/>
            <p:nvPr/>
          </p:nvSpPr>
          <p:spPr>
            <a:xfrm>
              <a:off x="1293956" y="50863"/>
              <a:ext cx="4323169" cy="622724"/>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Bold"/>
                </a:rPr>
                <a:t>HCI</a:t>
              </a:r>
            </a:p>
          </p:txBody>
        </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905010" cy="781600"/>
            </a:xfrm>
            <a:prstGeom prst="rect">
              <a:avLst/>
            </a:prstGeom>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00983" y="971834"/>
            <a:ext cx="11751332" cy="1066800"/>
          </a:xfrm>
          <a:prstGeom prst="rect">
            <a:avLst/>
          </a:prstGeom>
        </p:spPr>
        <p:txBody>
          <a:bodyPr lIns="0" tIns="0" rIns="0" bIns="0" rtlCol="0" anchor="t">
            <a:spAutoFit/>
          </a:bodyPr>
          <a:lstStyle/>
          <a:p>
            <a:pPr marL="1511301" lvl="1" indent="-755651">
              <a:lnSpc>
                <a:spcPts val="8400"/>
              </a:lnSpc>
              <a:spcBef>
                <a:spcPct val="0"/>
              </a:spcBef>
              <a:buFont typeface="Arial"/>
              <a:buChar char="•"/>
            </a:pPr>
            <a:r>
              <a:rPr lang="en-US" sz="7000" spc="-70">
                <a:solidFill>
                  <a:srgbClr val="000000"/>
                </a:solidFill>
                <a:latin typeface="Muli Bold"/>
              </a:rPr>
              <a:t>Tổng quan</a:t>
            </a:r>
          </a:p>
        </p:txBody>
      </p:sp>
      <p:grpSp>
        <p:nvGrpSpPr>
          <p:cNvPr id="3" name="Group 3"/>
          <p:cNvGrpSpPr/>
          <p:nvPr/>
        </p:nvGrpSpPr>
        <p:grpSpPr>
          <a:xfrm rot="-10800000">
            <a:off x="-1306086" y="8024147"/>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780085" y="7245358"/>
            <a:ext cx="1798578" cy="155757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7" name="TextBox 7"/>
          <p:cNvSpPr txBox="1"/>
          <p:nvPr/>
        </p:nvSpPr>
        <p:spPr>
          <a:xfrm>
            <a:off x="1028700" y="2150744"/>
            <a:ext cx="16230600"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Bản phát thảo lần đầu là cho chúng ta cái nhìn tổng quan về ứng dụng với độ chi tiết chưa cao.</a:t>
            </a:r>
          </a:p>
        </p:txBody>
      </p:sp>
      <p:sp>
        <p:nvSpPr>
          <p:cNvPr id="8" name="TextBox 8"/>
          <p:cNvSpPr txBox="1"/>
          <p:nvPr/>
        </p:nvSpPr>
        <p:spPr>
          <a:xfrm>
            <a:off x="996144" y="3901726"/>
            <a:ext cx="16072656"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Thiết kế phải đáp ứng được các mong muốn yêu cầu của người dùng đã phân tích.</a:t>
            </a:r>
          </a:p>
        </p:txBody>
      </p:sp>
      <p:sp>
        <p:nvSpPr>
          <p:cNvPr id="9" name="TextBox 9"/>
          <p:cNvSpPr txBox="1"/>
          <p:nvPr/>
        </p:nvSpPr>
        <p:spPr>
          <a:xfrm>
            <a:off x="979401" y="5906917"/>
            <a:ext cx="6870204" cy="712471"/>
          </a:xfrm>
          <a:prstGeom prst="rect">
            <a:avLst/>
          </a:prstGeom>
        </p:spPr>
        <p:txBody>
          <a:bodyPr lIns="0" tIns="0" rIns="0" bIns="0" rtlCol="0" anchor="t">
            <a:spAutoFit/>
          </a:bodyPr>
          <a:lstStyle/>
          <a:p>
            <a:pPr marL="906772" lvl="1" indent="-453386" algn="ctr">
              <a:lnSpc>
                <a:spcPts val="5879"/>
              </a:lnSpc>
              <a:buFont typeface="Arial"/>
              <a:buChar char="•"/>
            </a:pPr>
            <a:r>
              <a:rPr lang="en-US" sz="4199">
                <a:solidFill>
                  <a:srgbClr val="000000"/>
                </a:solidFill>
                <a:latin typeface="Muli Regular"/>
              </a:rPr>
              <a:t>Cung cấp nhiều ý tưởng.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92914" y="2917879"/>
            <a:ext cx="10353310" cy="7369121"/>
          </a:xfrm>
          <a:prstGeom prst="rect">
            <a:avLst/>
          </a:prstGeom>
        </p:spPr>
      </p:pic>
      <p:sp>
        <p:nvSpPr>
          <p:cNvPr id="3" name="TextBox 3"/>
          <p:cNvSpPr txBox="1"/>
          <p:nvPr/>
        </p:nvSpPr>
        <p:spPr>
          <a:xfrm>
            <a:off x="979401" y="78866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Bản phát thảo</a:t>
            </a:r>
          </a:p>
        </p:txBody>
      </p:sp>
      <p:sp>
        <p:nvSpPr>
          <p:cNvPr id="4" name="TextBox 4"/>
          <p:cNvSpPr txBox="1"/>
          <p:nvPr/>
        </p:nvSpPr>
        <p:spPr>
          <a:xfrm>
            <a:off x="1303033" y="2061263"/>
            <a:ext cx="11427699"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Bold"/>
              </a:rPr>
              <a:t>a. </a:t>
            </a:r>
            <a:r>
              <a:rPr lang="en-US" sz="4199" dirty="0" err="1">
                <a:solidFill>
                  <a:srgbClr val="000000"/>
                </a:solidFill>
                <a:latin typeface="Muli Regular Bold"/>
              </a:rPr>
              <a:t>Giao</a:t>
            </a:r>
            <a:r>
              <a:rPr lang="en-US" sz="4199" dirty="0">
                <a:solidFill>
                  <a:srgbClr val="000000"/>
                </a:solidFill>
                <a:latin typeface="Muli Regular Bold"/>
              </a:rPr>
              <a:t> </a:t>
            </a:r>
            <a:r>
              <a:rPr lang="en-US" sz="4199" dirty="0" err="1">
                <a:solidFill>
                  <a:srgbClr val="000000"/>
                </a:solidFill>
                <a:latin typeface="Muli Regular Bold"/>
              </a:rPr>
              <a:t>diện</a:t>
            </a:r>
            <a:r>
              <a:rPr lang="en-US" sz="4199" dirty="0">
                <a:solidFill>
                  <a:srgbClr val="000000"/>
                </a:solidFill>
                <a:latin typeface="Muli Regular Bold"/>
              </a:rPr>
              <a:t> 1:</a:t>
            </a:r>
            <a:r>
              <a:rPr lang="en-US" sz="4199" dirty="0">
                <a:solidFill>
                  <a:srgbClr val="000000"/>
                </a:solidFill>
                <a:latin typeface="Muli Regular"/>
              </a:rPr>
              <a:t> </a:t>
            </a:r>
            <a:r>
              <a:rPr lang="en-US" sz="4199" dirty="0" err="1">
                <a:solidFill>
                  <a:srgbClr val="000000"/>
                </a:solidFill>
                <a:latin typeface="Muli Regular"/>
              </a:rPr>
              <a:t>Đăng</a:t>
            </a:r>
            <a:r>
              <a:rPr lang="en-US" sz="4199" dirty="0">
                <a:solidFill>
                  <a:srgbClr val="000000"/>
                </a:solidFill>
                <a:latin typeface="Muli Regular"/>
              </a:rPr>
              <a:t> </a:t>
            </a:r>
            <a:r>
              <a:rPr lang="en-US" sz="4199" dirty="0" err="1">
                <a:solidFill>
                  <a:srgbClr val="000000"/>
                </a:solidFill>
                <a:latin typeface="Muli Regular"/>
              </a:rPr>
              <a:t>ký</a:t>
            </a:r>
            <a:r>
              <a:rPr lang="en-US" sz="4199" dirty="0">
                <a:solidFill>
                  <a:srgbClr val="000000"/>
                </a:solidFill>
                <a:latin typeface="Muli Regular"/>
              </a:rPr>
              <a:t> </a:t>
            </a:r>
            <a:r>
              <a:rPr lang="en-US" sz="4199" dirty="0" err="1">
                <a:solidFill>
                  <a:srgbClr val="000000"/>
                </a:solidFill>
                <a:latin typeface="Muli Regular"/>
              </a:rPr>
              <a:t>tài</a:t>
            </a:r>
            <a:r>
              <a:rPr lang="en-US" sz="4199" dirty="0">
                <a:solidFill>
                  <a:srgbClr val="000000"/>
                </a:solidFill>
                <a:latin typeface="Muli Regular"/>
              </a:rPr>
              <a:t> </a:t>
            </a:r>
            <a:r>
              <a:rPr lang="en-US" sz="4199" dirty="0" err="1">
                <a:solidFill>
                  <a:srgbClr val="000000"/>
                </a:solidFill>
                <a:latin typeface="Muli Regular"/>
              </a:rPr>
              <a:t>khoản</a:t>
            </a:r>
            <a:r>
              <a:rPr lang="en-US" sz="4199" dirty="0">
                <a:solidFill>
                  <a:srgbClr val="000000"/>
                </a:solidFill>
                <a:latin typeface="Muli Regular"/>
              </a:rPr>
              <a:t> </a:t>
            </a:r>
            <a:r>
              <a:rPr lang="en-US" sz="4199" dirty="0" err="1">
                <a:solidFill>
                  <a:srgbClr val="000000"/>
                </a:solidFill>
                <a:latin typeface="Muli Regular"/>
              </a:rPr>
              <a:t>người</a:t>
            </a:r>
            <a:r>
              <a:rPr lang="en-US" sz="4199" dirty="0">
                <a:solidFill>
                  <a:srgbClr val="000000"/>
                </a:solidFill>
                <a:latin typeface="Muli Regular"/>
              </a:rPr>
              <a:t> </a:t>
            </a:r>
            <a:r>
              <a:rPr lang="en-US" sz="4199" dirty="0" err="1">
                <a:solidFill>
                  <a:srgbClr val="000000"/>
                </a:solidFill>
                <a:latin typeface="Muli Regular"/>
              </a:rPr>
              <a:t>dùng</a:t>
            </a:r>
            <a:endParaRPr lang="en-US" sz="4199" dirty="0">
              <a:solidFill>
                <a:srgbClr val="000000"/>
              </a:solidFill>
              <a:latin typeface="Muli Regul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668319" y="2914359"/>
            <a:ext cx="9424542" cy="7225482"/>
          </a:xfrm>
          <a:prstGeom prst="rect">
            <a:avLst/>
          </a:prstGeom>
        </p:spPr>
      </p:pic>
      <p:sp>
        <p:nvSpPr>
          <p:cNvPr id="3" name="TextBox 3"/>
          <p:cNvSpPr txBox="1"/>
          <p:nvPr/>
        </p:nvSpPr>
        <p:spPr>
          <a:xfrm>
            <a:off x="979401" y="78866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Bản phát thảo</a:t>
            </a:r>
          </a:p>
        </p:txBody>
      </p:sp>
      <p:sp>
        <p:nvSpPr>
          <p:cNvPr id="4" name="TextBox 4"/>
          <p:cNvSpPr txBox="1"/>
          <p:nvPr/>
        </p:nvSpPr>
        <p:spPr>
          <a:xfrm>
            <a:off x="1432878" y="1992339"/>
            <a:ext cx="10149522" cy="756617"/>
          </a:xfrm>
          <a:prstGeom prst="rect">
            <a:avLst/>
          </a:prstGeom>
        </p:spPr>
        <p:txBody>
          <a:bodyPr wrap="square" lIns="0" tIns="0" rIns="0" bIns="0" rtlCol="0" anchor="t">
            <a:spAutoFit/>
          </a:bodyPr>
          <a:lstStyle/>
          <a:p>
            <a:pPr algn="ctr">
              <a:lnSpc>
                <a:spcPts val="5879"/>
              </a:lnSpc>
              <a:spcBef>
                <a:spcPct val="0"/>
              </a:spcBef>
            </a:pPr>
            <a:r>
              <a:rPr lang="en-US" sz="4199">
                <a:solidFill>
                  <a:srgbClr val="000000"/>
                </a:solidFill>
                <a:latin typeface="Muli Regular Bold"/>
              </a:rPr>
              <a:t>b. Giao diện 2: Đăng nhập vào hệ thống</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72373" y="3062561"/>
            <a:ext cx="11888359" cy="7068239"/>
          </a:xfrm>
          <a:prstGeom prst="rect">
            <a:avLst/>
          </a:prstGeom>
        </p:spPr>
      </p:pic>
      <p:sp>
        <p:nvSpPr>
          <p:cNvPr id="3" name="TextBox 3"/>
          <p:cNvSpPr txBox="1"/>
          <p:nvPr/>
        </p:nvSpPr>
        <p:spPr>
          <a:xfrm>
            <a:off x="979401" y="78866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Bản phát thảo</a:t>
            </a:r>
          </a:p>
        </p:txBody>
      </p:sp>
      <p:sp>
        <p:nvSpPr>
          <p:cNvPr id="4" name="TextBox 4"/>
          <p:cNvSpPr txBox="1"/>
          <p:nvPr/>
        </p:nvSpPr>
        <p:spPr>
          <a:xfrm>
            <a:off x="1400100" y="1990579"/>
            <a:ext cx="8734500"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c.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3: </a:t>
            </a:r>
            <a:r>
              <a:rPr lang="en-US" sz="4199" dirty="0" err="1">
                <a:solidFill>
                  <a:srgbClr val="000000"/>
                </a:solidFill>
                <a:latin typeface="Muli Regular"/>
              </a:rPr>
              <a:t>Trang</a:t>
            </a:r>
            <a:r>
              <a:rPr lang="en-US" sz="4199" dirty="0">
                <a:solidFill>
                  <a:srgbClr val="000000"/>
                </a:solidFill>
                <a:latin typeface="Muli Regular"/>
              </a:rPr>
              <a:t> </a:t>
            </a:r>
            <a:r>
              <a:rPr lang="en-US" sz="4199" dirty="0" err="1">
                <a:solidFill>
                  <a:srgbClr val="000000"/>
                </a:solidFill>
                <a:latin typeface="Muli Regular"/>
              </a:rPr>
              <a:t>chủ</a:t>
            </a:r>
            <a:r>
              <a:rPr lang="en-US" sz="4199" dirty="0">
                <a:solidFill>
                  <a:srgbClr val="000000"/>
                </a:solidFill>
                <a:latin typeface="Muli Regular"/>
              </a:rPr>
              <a:t> </a:t>
            </a:r>
            <a:r>
              <a:rPr lang="en-US" sz="4199" dirty="0" err="1">
                <a:solidFill>
                  <a:srgbClr val="000000"/>
                </a:solidFill>
                <a:latin typeface="Muli Regular"/>
              </a:rPr>
              <a:t>hệ</a:t>
            </a:r>
            <a:r>
              <a:rPr lang="en-US" sz="4199" dirty="0">
                <a:solidFill>
                  <a:srgbClr val="000000"/>
                </a:solidFill>
                <a:latin typeface="Muli Regular"/>
              </a:rPr>
              <a:t> </a:t>
            </a:r>
            <a:r>
              <a:rPr lang="en-US" sz="4199" dirty="0" err="1">
                <a:solidFill>
                  <a:srgbClr val="000000"/>
                </a:solidFill>
                <a:latin typeface="Muli Regular"/>
              </a:rPr>
              <a:t>thống</a:t>
            </a:r>
            <a:endParaRPr lang="en-US" sz="4199" dirty="0">
              <a:solidFill>
                <a:srgbClr val="000000"/>
              </a:solidFill>
              <a:latin typeface="Muli Regul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575579" y="2749597"/>
            <a:ext cx="13344551" cy="7442153"/>
          </a:xfrm>
          <a:prstGeom prst="rect">
            <a:avLst/>
          </a:prstGeom>
        </p:spPr>
      </p:pic>
      <p:sp>
        <p:nvSpPr>
          <p:cNvPr id="3" name="TextBox 3"/>
          <p:cNvSpPr txBox="1"/>
          <p:nvPr/>
        </p:nvSpPr>
        <p:spPr>
          <a:xfrm>
            <a:off x="979401" y="78866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Bản phát thảo</a:t>
            </a:r>
          </a:p>
        </p:txBody>
      </p:sp>
      <p:sp>
        <p:nvSpPr>
          <p:cNvPr id="4" name="TextBox 4"/>
          <p:cNvSpPr txBox="1"/>
          <p:nvPr/>
        </p:nvSpPr>
        <p:spPr>
          <a:xfrm>
            <a:off x="1304146" y="1779269"/>
            <a:ext cx="9287653"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d.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4: </a:t>
            </a:r>
            <a:r>
              <a:rPr lang="en-US" sz="4199" dirty="0" err="1">
                <a:solidFill>
                  <a:srgbClr val="000000"/>
                </a:solidFill>
                <a:latin typeface="Muli Regular"/>
              </a:rPr>
              <a:t>Chọn</a:t>
            </a:r>
            <a:r>
              <a:rPr lang="en-US" sz="4199" dirty="0">
                <a:solidFill>
                  <a:srgbClr val="000000"/>
                </a:solidFill>
                <a:latin typeface="Muli Regular"/>
              </a:rPr>
              <a:t> </a:t>
            </a:r>
            <a:r>
              <a:rPr lang="en-US" sz="4199" dirty="0" err="1">
                <a:solidFill>
                  <a:srgbClr val="000000"/>
                </a:solidFill>
                <a:latin typeface="Muli Regular"/>
              </a:rPr>
              <a:t>vị</a:t>
            </a:r>
            <a:r>
              <a:rPr lang="en-US" sz="4199" dirty="0">
                <a:solidFill>
                  <a:srgbClr val="000000"/>
                </a:solidFill>
                <a:latin typeface="Muli Regular"/>
              </a:rPr>
              <a:t> </a:t>
            </a:r>
            <a:r>
              <a:rPr lang="en-US" sz="4199" dirty="0" err="1">
                <a:solidFill>
                  <a:srgbClr val="000000"/>
                </a:solidFill>
                <a:latin typeface="Muli Regular"/>
              </a:rPr>
              <a:t>trí</a:t>
            </a:r>
            <a:r>
              <a:rPr lang="en-US" sz="4199" dirty="0">
                <a:solidFill>
                  <a:srgbClr val="000000"/>
                </a:solidFill>
                <a:latin typeface="Muli Regular"/>
              </a:rPr>
              <a:t> </a:t>
            </a:r>
            <a:r>
              <a:rPr lang="en-US" sz="4199" dirty="0" err="1">
                <a:solidFill>
                  <a:srgbClr val="000000"/>
                </a:solidFill>
                <a:latin typeface="Muli Regular"/>
              </a:rPr>
              <a:t>người</a:t>
            </a:r>
            <a:r>
              <a:rPr lang="en-US" sz="4199" dirty="0">
                <a:solidFill>
                  <a:srgbClr val="000000"/>
                </a:solidFill>
                <a:latin typeface="Muli Regular"/>
              </a:rPr>
              <a:t> </a:t>
            </a:r>
            <a:r>
              <a:rPr lang="en-US" sz="4199" dirty="0" err="1">
                <a:solidFill>
                  <a:srgbClr val="000000"/>
                </a:solidFill>
                <a:latin typeface="Muli Regular"/>
              </a:rPr>
              <a:t>dùng</a:t>
            </a:r>
            <a:endParaRPr lang="en-US" sz="4199" dirty="0">
              <a:solidFill>
                <a:srgbClr val="000000"/>
              </a:solidFill>
              <a:latin typeface="Muli 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92937" y="2637081"/>
            <a:ext cx="13092625" cy="7448529"/>
          </a:xfrm>
          <a:prstGeom prst="rect">
            <a:avLst/>
          </a:prstGeom>
        </p:spPr>
      </p:pic>
      <p:sp>
        <p:nvSpPr>
          <p:cNvPr id="3" name="TextBox 3"/>
          <p:cNvSpPr txBox="1"/>
          <p:nvPr/>
        </p:nvSpPr>
        <p:spPr>
          <a:xfrm>
            <a:off x="979401" y="78866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Bản phát thảo</a:t>
            </a:r>
          </a:p>
        </p:txBody>
      </p:sp>
      <p:sp>
        <p:nvSpPr>
          <p:cNvPr id="4" name="TextBox 4"/>
          <p:cNvSpPr txBox="1"/>
          <p:nvPr/>
        </p:nvSpPr>
        <p:spPr>
          <a:xfrm>
            <a:off x="1327558" y="1779269"/>
            <a:ext cx="10457706" cy="712471"/>
          </a:xfrm>
          <a:prstGeom prst="rect">
            <a:avLst/>
          </a:prstGeom>
        </p:spPr>
        <p:txBody>
          <a:bodyPr lIns="0" tIns="0" rIns="0" bIns="0" rtlCol="0" anchor="t">
            <a:spAutoFit/>
          </a:bodyPr>
          <a:lstStyle/>
          <a:p>
            <a:pPr algn="ctr">
              <a:lnSpc>
                <a:spcPts val="5879"/>
              </a:lnSpc>
              <a:spcBef>
                <a:spcPct val="0"/>
              </a:spcBef>
            </a:pPr>
            <a:r>
              <a:rPr lang="en-US" sz="4199" dirty="0">
                <a:solidFill>
                  <a:srgbClr val="000000"/>
                </a:solidFill>
                <a:latin typeface="Muli Regular"/>
              </a:rPr>
              <a:t>e.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5: </a:t>
            </a:r>
            <a:r>
              <a:rPr lang="en-US" sz="4199" dirty="0" err="1">
                <a:solidFill>
                  <a:srgbClr val="000000"/>
                </a:solidFill>
                <a:latin typeface="Muli Regular"/>
              </a:rPr>
              <a:t>Tìm</a:t>
            </a:r>
            <a:r>
              <a:rPr lang="en-US" sz="4199" dirty="0">
                <a:solidFill>
                  <a:srgbClr val="000000"/>
                </a:solidFill>
                <a:latin typeface="Muli Regular"/>
              </a:rPr>
              <a:t> </a:t>
            </a:r>
            <a:r>
              <a:rPr lang="en-US" sz="4199" dirty="0" err="1">
                <a:solidFill>
                  <a:srgbClr val="000000"/>
                </a:solidFill>
                <a:latin typeface="Muli Regular"/>
              </a:rPr>
              <a:t>kiếm</a:t>
            </a:r>
            <a:r>
              <a:rPr lang="en-US" sz="4199" dirty="0">
                <a:solidFill>
                  <a:srgbClr val="000000"/>
                </a:solidFill>
                <a:latin typeface="Muli Regular"/>
              </a:rPr>
              <a:t> </a:t>
            </a:r>
            <a:r>
              <a:rPr lang="en-US" sz="4199" dirty="0" err="1">
                <a:solidFill>
                  <a:srgbClr val="000000"/>
                </a:solidFill>
                <a:latin typeface="Muli Regular"/>
              </a:rPr>
              <a:t>món</a:t>
            </a:r>
            <a:r>
              <a:rPr lang="en-US" sz="4199" dirty="0">
                <a:solidFill>
                  <a:srgbClr val="000000"/>
                </a:solidFill>
                <a:latin typeface="Muli Regular"/>
              </a:rPr>
              <a:t> </a:t>
            </a:r>
            <a:r>
              <a:rPr lang="en-US" sz="4199" dirty="0" err="1">
                <a:solidFill>
                  <a:srgbClr val="000000"/>
                </a:solidFill>
                <a:latin typeface="Muli Regular"/>
              </a:rPr>
              <a:t>ăn</a:t>
            </a:r>
            <a:r>
              <a:rPr lang="en-US" sz="4199" dirty="0">
                <a:solidFill>
                  <a:srgbClr val="000000"/>
                </a:solidFill>
                <a:latin typeface="Muli Regular"/>
              </a:rPr>
              <a:t>/</a:t>
            </a:r>
            <a:r>
              <a:rPr lang="en-US" sz="4199" dirty="0" err="1">
                <a:solidFill>
                  <a:srgbClr val="000000"/>
                </a:solidFill>
                <a:latin typeface="Muli Regular"/>
              </a:rPr>
              <a:t>nhà</a:t>
            </a:r>
            <a:r>
              <a:rPr lang="en-US" sz="4199" dirty="0">
                <a:solidFill>
                  <a:srgbClr val="000000"/>
                </a:solidFill>
                <a:latin typeface="Muli Regular"/>
              </a:rPr>
              <a:t> </a:t>
            </a:r>
            <a:r>
              <a:rPr lang="en-US" sz="4199" dirty="0" err="1">
                <a:solidFill>
                  <a:srgbClr val="000000"/>
                </a:solidFill>
                <a:latin typeface="Muli Regular"/>
              </a:rPr>
              <a:t>hàng</a:t>
            </a:r>
            <a:r>
              <a:rPr lang="en-US" sz="4199" dirty="0">
                <a:solidFill>
                  <a:srgbClr val="000000"/>
                </a:solidFill>
                <a:latin typeface="Muli Regular"/>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95188" y="2739327"/>
            <a:ext cx="12228567" cy="7388093"/>
          </a:xfrm>
          <a:prstGeom prst="rect">
            <a:avLst/>
          </a:prstGeom>
        </p:spPr>
      </p:pic>
      <p:sp>
        <p:nvSpPr>
          <p:cNvPr id="3" name="TextBox 3"/>
          <p:cNvSpPr txBox="1"/>
          <p:nvPr/>
        </p:nvSpPr>
        <p:spPr>
          <a:xfrm>
            <a:off x="979401" y="78866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Bản phát thảo</a:t>
            </a:r>
          </a:p>
        </p:txBody>
      </p:sp>
      <p:sp>
        <p:nvSpPr>
          <p:cNvPr id="4" name="TextBox 4"/>
          <p:cNvSpPr txBox="1"/>
          <p:nvPr/>
        </p:nvSpPr>
        <p:spPr>
          <a:xfrm>
            <a:off x="1500082" y="1779269"/>
            <a:ext cx="10920518"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f.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6: </a:t>
            </a:r>
            <a:r>
              <a:rPr lang="en-US" sz="4199" dirty="0" err="1">
                <a:solidFill>
                  <a:srgbClr val="000000"/>
                </a:solidFill>
                <a:latin typeface="Muli Regular"/>
              </a:rPr>
              <a:t>Xem</a:t>
            </a:r>
            <a:r>
              <a:rPr lang="en-US" sz="4199" dirty="0">
                <a:solidFill>
                  <a:srgbClr val="000000"/>
                </a:solidFill>
                <a:latin typeface="Muli Regular"/>
              </a:rPr>
              <a:t> </a:t>
            </a:r>
            <a:r>
              <a:rPr lang="en-US" sz="4199" dirty="0" err="1">
                <a:solidFill>
                  <a:srgbClr val="000000"/>
                </a:solidFill>
                <a:latin typeface="Muli Regular"/>
              </a:rPr>
              <a:t>thông</a:t>
            </a:r>
            <a:r>
              <a:rPr lang="en-US" sz="4199" dirty="0">
                <a:solidFill>
                  <a:srgbClr val="000000"/>
                </a:solidFill>
                <a:latin typeface="Muli Regular"/>
              </a:rPr>
              <a:t> tin chi </a:t>
            </a:r>
            <a:r>
              <a:rPr lang="en-US" sz="4199" dirty="0" err="1">
                <a:solidFill>
                  <a:srgbClr val="000000"/>
                </a:solidFill>
                <a:latin typeface="Muli Regular"/>
              </a:rPr>
              <a:t>tiết</a:t>
            </a:r>
            <a:r>
              <a:rPr lang="en-US" sz="4199" dirty="0">
                <a:solidFill>
                  <a:srgbClr val="000000"/>
                </a:solidFill>
                <a:latin typeface="Muli Regular"/>
              </a:rPr>
              <a:t> </a:t>
            </a:r>
            <a:r>
              <a:rPr lang="en-US" sz="4199" dirty="0" err="1">
                <a:solidFill>
                  <a:srgbClr val="000000"/>
                </a:solidFill>
                <a:latin typeface="Muli Regular"/>
              </a:rPr>
              <a:t>món</a:t>
            </a:r>
            <a:r>
              <a:rPr lang="en-US" sz="4199" dirty="0">
                <a:solidFill>
                  <a:srgbClr val="000000"/>
                </a:solidFill>
                <a:latin typeface="Muli Regular"/>
              </a:rPr>
              <a:t> </a:t>
            </a:r>
            <a:r>
              <a:rPr lang="en-US" sz="4199" dirty="0" err="1">
                <a:solidFill>
                  <a:srgbClr val="000000"/>
                </a:solidFill>
                <a:latin typeface="Muli Regular"/>
              </a:rPr>
              <a:t>ăn</a:t>
            </a:r>
            <a:endParaRPr lang="en-US" sz="4199" dirty="0">
              <a:solidFill>
                <a:srgbClr val="000000"/>
              </a:solidFill>
              <a:latin typeface="Muli Regul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316010" y="2718736"/>
            <a:ext cx="14165306" cy="7377764"/>
          </a:xfrm>
          <a:prstGeom prst="rect">
            <a:avLst/>
          </a:prstGeom>
        </p:spPr>
      </p:pic>
      <p:sp>
        <p:nvSpPr>
          <p:cNvPr id="3" name="TextBox 3"/>
          <p:cNvSpPr txBox="1"/>
          <p:nvPr/>
        </p:nvSpPr>
        <p:spPr>
          <a:xfrm>
            <a:off x="979401" y="78866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Bản phát thảo</a:t>
            </a:r>
          </a:p>
        </p:txBody>
      </p:sp>
      <p:sp>
        <p:nvSpPr>
          <p:cNvPr id="4" name="TextBox 4"/>
          <p:cNvSpPr txBox="1"/>
          <p:nvPr/>
        </p:nvSpPr>
        <p:spPr>
          <a:xfrm>
            <a:off x="1373613" y="1903062"/>
            <a:ext cx="8760987"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g.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7: </a:t>
            </a:r>
            <a:r>
              <a:rPr lang="en-US" sz="4199" dirty="0" err="1">
                <a:solidFill>
                  <a:srgbClr val="000000"/>
                </a:solidFill>
                <a:latin typeface="Muli Regular"/>
              </a:rPr>
              <a:t>Thêm</a:t>
            </a:r>
            <a:r>
              <a:rPr lang="en-US" sz="4199" dirty="0">
                <a:solidFill>
                  <a:srgbClr val="000000"/>
                </a:solidFill>
                <a:latin typeface="Muli Regular"/>
              </a:rPr>
              <a:t> </a:t>
            </a:r>
            <a:r>
              <a:rPr lang="en-US" sz="4199" dirty="0" err="1">
                <a:solidFill>
                  <a:srgbClr val="000000"/>
                </a:solidFill>
                <a:latin typeface="Muli Regular"/>
              </a:rPr>
              <a:t>vào</a:t>
            </a:r>
            <a:r>
              <a:rPr lang="en-US" sz="4199" dirty="0">
                <a:solidFill>
                  <a:srgbClr val="000000"/>
                </a:solidFill>
                <a:latin typeface="Muli Regular"/>
              </a:rPr>
              <a:t> </a:t>
            </a:r>
            <a:r>
              <a:rPr lang="en-US" sz="4199" dirty="0" err="1">
                <a:solidFill>
                  <a:srgbClr val="000000"/>
                </a:solidFill>
                <a:latin typeface="Muli Regular"/>
              </a:rPr>
              <a:t>giỏ</a:t>
            </a:r>
            <a:r>
              <a:rPr lang="en-US" sz="4199" dirty="0">
                <a:solidFill>
                  <a:srgbClr val="000000"/>
                </a:solidFill>
                <a:latin typeface="Muli Regular"/>
              </a:rPr>
              <a:t> </a:t>
            </a:r>
            <a:r>
              <a:rPr lang="en-US" sz="4199" dirty="0" err="1">
                <a:solidFill>
                  <a:srgbClr val="000000"/>
                </a:solidFill>
                <a:latin typeface="Muli Regular"/>
              </a:rPr>
              <a:t>hàng</a:t>
            </a:r>
            <a:endParaRPr lang="en-US" sz="4199" dirty="0">
              <a:solidFill>
                <a:srgbClr val="000000"/>
              </a:solidFill>
              <a:latin typeface="Muli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34599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sp>
        <p:nvSpPr>
          <p:cNvPr id="8" name="TextBox 8"/>
          <p:cNvSpPr txBox="1"/>
          <p:nvPr/>
        </p:nvSpPr>
        <p:spPr>
          <a:xfrm>
            <a:off x="1028700" y="4510087"/>
            <a:ext cx="7784689" cy="1276350"/>
          </a:xfrm>
          <a:prstGeom prst="rect">
            <a:avLst/>
          </a:prstGeom>
        </p:spPr>
        <p:txBody>
          <a:bodyPr lIns="0" tIns="0" rIns="0" bIns="0" rtlCol="0" anchor="t">
            <a:spAutoFit/>
          </a:bodyPr>
          <a:lstStyle/>
          <a:p>
            <a:pPr>
              <a:lnSpc>
                <a:spcPts val="10199"/>
              </a:lnSpc>
              <a:spcBef>
                <a:spcPct val="0"/>
              </a:spcBef>
            </a:pPr>
            <a:r>
              <a:rPr lang="en-US" sz="8499" spc="-84">
                <a:solidFill>
                  <a:srgbClr val="000000"/>
                </a:solidFill>
                <a:latin typeface="Muli Bold"/>
              </a:rPr>
              <a:t>I. GIỚI THIỆU</a:t>
            </a:r>
          </a:p>
        </p:txBody>
      </p:sp>
      <p:sp>
        <p:nvSpPr>
          <p:cNvPr id="9" name="TextBox 9"/>
          <p:cNvSpPr txBox="1"/>
          <p:nvPr/>
        </p:nvSpPr>
        <p:spPr>
          <a:xfrm>
            <a:off x="1028700" y="8937700"/>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Regular Bold"/>
              </a:rPr>
              <a:t>Quay lại Trang Chương trình</a:t>
            </a:r>
          </a:p>
        </p:txBody>
      </p:sp>
      <p:grpSp>
        <p:nvGrpSpPr>
          <p:cNvPr id="10" name="Group 10"/>
          <p:cNvGrpSpPr/>
          <p:nvPr/>
        </p:nvGrpSpPr>
        <p:grpSpPr>
          <a:xfrm>
            <a:off x="1028700" y="1028700"/>
            <a:ext cx="4212844" cy="586200"/>
            <a:chOff x="0" y="0"/>
            <a:chExt cx="5617125" cy="781600"/>
          </a:xfrm>
        </p:grpSpPr>
        <p:sp>
          <p:nvSpPr>
            <p:cNvPr id="11" name="TextBox 11"/>
            <p:cNvSpPr txBox="1"/>
            <p:nvPr/>
          </p:nvSpPr>
          <p:spPr>
            <a:xfrm>
              <a:off x="1293956" y="50863"/>
              <a:ext cx="4323169" cy="622724"/>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Bold"/>
                </a:rPr>
                <a:t>HCI</a:t>
              </a:r>
            </a:p>
          </p:txBody>
        </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905010" cy="781600"/>
            </a:xfrm>
            <a:prstGeom prst="rect">
              <a:avLst/>
            </a:prstGeom>
          </p:spPr>
        </p:pic>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07423" y="2775545"/>
            <a:ext cx="13164437" cy="7278415"/>
          </a:xfrm>
          <a:prstGeom prst="rect">
            <a:avLst/>
          </a:prstGeom>
        </p:spPr>
      </p:pic>
      <p:sp>
        <p:nvSpPr>
          <p:cNvPr id="3" name="TextBox 3"/>
          <p:cNvSpPr txBox="1"/>
          <p:nvPr/>
        </p:nvSpPr>
        <p:spPr>
          <a:xfrm>
            <a:off x="979401" y="78866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Bản phát thảo</a:t>
            </a:r>
          </a:p>
        </p:txBody>
      </p:sp>
      <p:sp>
        <p:nvSpPr>
          <p:cNvPr id="4" name="TextBox 4"/>
          <p:cNvSpPr txBox="1"/>
          <p:nvPr/>
        </p:nvSpPr>
        <p:spPr>
          <a:xfrm>
            <a:off x="1406528" y="1892767"/>
            <a:ext cx="6213471" cy="756617"/>
          </a:xfrm>
          <a:prstGeom prst="rect">
            <a:avLst/>
          </a:prstGeom>
        </p:spPr>
        <p:txBody>
          <a:bodyPr wrap="square" lIns="0" tIns="0" rIns="0" bIns="0" rtlCol="0" anchor="t">
            <a:spAutoFit/>
          </a:bodyPr>
          <a:lstStyle/>
          <a:p>
            <a:pPr algn="ctr">
              <a:lnSpc>
                <a:spcPts val="5879"/>
              </a:lnSpc>
              <a:spcBef>
                <a:spcPct val="0"/>
              </a:spcBef>
            </a:pPr>
            <a:r>
              <a:rPr lang="en-US" sz="4199">
                <a:solidFill>
                  <a:srgbClr val="000000"/>
                </a:solidFill>
                <a:latin typeface="Muli Regular"/>
              </a:rPr>
              <a:t>h. Giao diện 8: Giỏ hàng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07423" y="2775545"/>
            <a:ext cx="13164437" cy="7278415"/>
          </a:xfrm>
          <a:prstGeom prst="rect">
            <a:avLst/>
          </a:prstGeom>
        </p:spPr>
      </p:pic>
      <p:sp>
        <p:nvSpPr>
          <p:cNvPr id="3" name="TextBox 3"/>
          <p:cNvSpPr txBox="1"/>
          <p:nvPr/>
        </p:nvSpPr>
        <p:spPr>
          <a:xfrm>
            <a:off x="979401" y="78866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Bản phát thảo</a:t>
            </a:r>
          </a:p>
        </p:txBody>
      </p:sp>
      <p:sp>
        <p:nvSpPr>
          <p:cNvPr id="4" name="TextBox 4"/>
          <p:cNvSpPr txBox="1"/>
          <p:nvPr/>
        </p:nvSpPr>
        <p:spPr>
          <a:xfrm>
            <a:off x="1624221" y="1779269"/>
            <a:ext cx="8357979" cy="756617"/>
          </a:xfrm>
          <a:prstGeom prst="rect">
            <a:avLst/>
          </a:prstGeom>
        </p:spPr>
        <p:txBody>
          <a:bodyPr wrap="square" lIns="0" tIns="0" rIns="0" bIns="0" rtlCol="0" anchor="t">
            <a:spAutoFit/>
          </a:bodyPr>
          <a:lstStyle/>
          <a:p>
            <a:pPr algn="ctr">
              <a:lnSpc>
                <a:spcPts val="5879"/>
              </a:lnSpc>
              <a:spcBef>
                <a:spcPct val="0"/>
              </a:spcBef>
            </a:pPr>
            <a:r>
              <a:rPr lang="en-US" sz="4199" dirty="0" err="1">
                <a:solidFill>
                  <a:srgbClr val="000000"/>
                </a:solidFill>
                <a:latin typeface="Muli Regular"/>
              </a:rPr>
              <a:t>i</a:t>
            </a:r>
            <a:r>
              <a:rPr lang="en-US" sz="4199" dirty="0">
                <a:solidFill>
                  <a:srgbClr val="000000"/>
                </a:solidFill>
                <a:latin typeface="Muli Regular"/>
              </a:rPr>
              <a:t>.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9: </a:t>
            </a:r>
            <a:r>
              <a:rPr lang="en-US" sz="4199" dirty="0" err="1">
                <a:solidFill>
                  <a:srgbClr val="000000"/>
                </a:solidFill>
                <a:latin typeface="Muli Regular"/>
              </a:rPr>
              <a:t>Xác</a:t>
            </a:r>
            <a:r>
              <a:rPr lang="en-US" sz="4199" dirty="0">
                <a:solidFill>
                  <a:srgbClr val="000000"/>
                </a:solidFill>
                <a:latin typeface="Muli Regular"/>
              </a:rPr>
              <a:t> </a:t>
            </a:r>
            <a:r>
              <a:rPr lang="en-US" sz="4199" dirty="0" err="1">
                <a:solidFill>
                  <a:srgbClr val="000000"/>
                </a:solidFill>
                <a:latin typeface="Muli Regular"/>
              </a:rPr>
              <a:t>nhận</a:t>
            </a:r>
            <a:r>
              <a:rPr lang="en-US" sz="4199" dirty="0">
                <a:solidFill>
                  <a:srgbClr val="000000"/>
                </a:solidFill>
                <a:latin typeface="Muli Regular"/>
              </a:rPr>
              <a:t> </a:t>
            </a:r>
            <a:r>
              <a:rPr lang="en-US" sz="4199" dirty="0" err="1">
                <a:solidFill>
                  <a:srgbClr val="000000"/>
                </a:solidFill>
                <a:latin typeface="Muli Regular"/>
              </a:rPr>
              <a:t>đặt</a:t>
            </a:r>
            <a:r>
              <a:rPr lang="en-US" sz="4199" dirty="0">
                <a:solidFill>
                  <a:srgbClr val="000000"/>
                </a:solidFill>
                <a:latin typeface="Muli Regular"/>
              </a:rPr>
              <a:t> </a:t>
            </a:r>
            <a:r>
              <a:rPr lang="en-US" sz="4199" dirty="0" err="1">
                <a:solidFill>
                  <a:srgbClr val="000000"/>
                </a:solidFill>
                <a:latin typeface="Muli Regular"/>
              </a:rPr>
              <a:t>hàng</a:t>
            </a:r>
            <a:endParaRPr lang="en-US" sz="4199" dirty="0">
              <a:solidFill>
                <a:srgbClr val="000000"/>
              </a:solidFill>
              <a:latin typeface="Muli Regul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33571" y="2686262"/>
            <a:ext cx="13712142" cy="7361486"/>
          </a:xfrm>
          <a:prstGeom prst="rect">
            <a:avLst/>
          </a:prstGeom>
        </p:spPr>
      </p:pic>
      <p:sp>
        <p:nvSpPr>
          <p:cNvPr id="3" name="TextBox 3"/>
          <p:cNvSpPr txBox="1"/>
          <p:nvPr/>
        </p:nvSpPr>
        <p:spPr>
          <a:xfrm>
            <a:off x="979401" y="78866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Bản phát thảo</a:t>
            </a:r>
          </a:p>
        </p:txBody>
      </p:sp>
      <p:sp>
        <p:nvSpPr>
          <p:cNvPr id="4" name="TextBox 4"/>
          <p:cNvSpPr txBox="1"/>
          <p:nvPr/>
        </p:nvSpPr>
        <p:spPr>
          <a:xfrm>
            <a:off x="1565879" y="1779269"/>
            <a:ext cx="9787921"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j.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10: </a:t>
            </a:r>
            <a:r>
              <a:rPr lang="en-US" sz="4199" dirty="0" err="1">
                <a:solidFill>
                  <a:srgbClr val="000000"/>
                </a:solidFill>
                <a:latin typeface="Muli Regular"/>
              </a:rPr>
              <a:t>Đăng</a:t>
            </a:r>
            <a:r>
              <a:rPr lang="en-US" sz="4199" dirty="0">
                <a:solidFill>
                  <a:srgbClr val="000000"/>
                </a:solidFill>
                <a:latin typeface="Muli Regular"/>
              </a:rPr>
              <a:t> </a:t>
            </a:r>
            <a:r>
              <a:rPr lang="en-US" sz="4199" dirty="0" err="1">
                <a:solidFill>
                  <a:srgbClr val="000000"/>
                </a:solidFill>
                <a:latin typeface="Muli Regular"/>
              </a:rPr>
              <a:t>bài</a:t>
            </a:r>
            <a:r>
              <a:rPr lang="en-US" sz="4199" dirty="0">
                <a:solidFill>
                  <a:srgbClr val="000000"/>
                </a:solidFill>
                <a:latin typeface="Muli Regular"/>
              </a:rPr>
              <a:t> </a:t>
            </a:r>
            <a:r>
              <a:rPr lang="en-US" sz="4199" dirty="0" err="1">
                <a:solidFill>
                  <a:srgbClr val="000000"/>
                </a:solidFill>
                <a:latin typeface="Muli Regular"/>
              </a:rPr>
              <a:t>viết</a:t>
            </a:r>
            <a:r>
              <a:rPr lang="en-US" sz="4199" dirty="0">
                <a:solidFill>
                  <a:srgbClr val="000000"/>
                </a:solidFill>
                <a:latin typeface="Muli Regular"/>
              </a:rPr>
              <a:t> </a:t>
            </a:r>
            <a:r>
              <a:rPr lang="en-US" sz="4199" dirty="0" err="1">
                <a:solidFill>
                  <a:srgbClr val="000000"/>
                </a:solidFill>
                <a:latin typeface="Muli Regular"/>
              </a:rPr>
              <a:t>món</a:t>
            </a:r>
            <a:r>
              <a:rPr lang="en-US" sz="4199" dirty="0">
                <a:solidFill>
                  <a:srgbClr val="000000"/>
                </a:solidFill>
                <a:latin typeface="Muli Regular"/>
              </a:rPr>
              <a:t> </a:t>
            </a:r>
            <a:r>
              <a:rPr lang="en-US" sz="4199" dirty="0" err="1">
                <a:solidFill>
                  <a:srgbClr val="000000"/>
                </a:solidFill>
                <a:latin typeface="Muli Regular"/>
              </a:rPr>
              <a:t>mới</a:t>
            </a:r>
            <a:endParaRPr lang="en-US" sz="4199" dirty="0">
              <a:solidFill>
                <a:srgbClr val="000000"/>
              </a:solidFill>
              <a:latin typeface="Muli Regul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287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3. Kết luận </a:t>
            </a:r>
          </a:p>
        </p:txBody>
      </p:sp>
      <p:grpSp>
        <p:nvGrpSpPr>
          <p:cNvPr id="3" name="Group 3"/>
          <p:cNvGrpSpPr/>
          <p:nvPr/>
        </p:nvGrpSpPr>
        <p:grpSpPr>
          <a:xfrm rot="-10800000">
            <a:off x="3061137" y="8041551"/>
            <a:ext cx="3480308" cy="301396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5" name="Group 5"/>
          <p:cNvGrpSpPr/>
          <p:nvPr/>
        </p:nvGrpSpPr>
        <p:grpSpPr>
          <a:xfrm rot="-10800000">
            <a:off x="300983" y="8368212"/>
            <a:ext cx="3378391" cy="292570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7" name="TextBox 7"/>
          <p:cNvSpPr txBox="1"/>
          <p:nvPr/>
        </p:nvSpPr>
        <p:spPr>
          <a:xfrm>
            <a:off x="1028700" y="2520102"/>
            <a:ext cx="16230600" cy="36842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Bản phác thảo lần 1 này thể hiện những nét thiết kế nhanh trên phần mềm Balsamiq. </a:t>
            </a:r>
          </a:p>
          <a:p>
            <a:pPr marL="906772" lvl="1" indent="-453386" algn="just">
              <a:lnSpc>
                <a:spcPts val="5879"/>
              </a:lnSpc>
              <a:buFont typeface="Arial"/>
              <a:buChar char="•"/>
            </a:pPr>
            <a:r>
              <a:rPr lang="en-US" sz="4199">
                <a:solidFill>
                  <a:srgbClr val="000000"/>
                </a:solidFill>
                <a:latin typeface="Muli Regular"/>
              </a:rPr>
              <a:t>Cho ta cái nhìn tổng quan về toàn bộ ứng dụng, là tiền đề để phát triển các bước tiếp theo mà hệ thống cần giải quyết. Cụ thể là bản phác thảo lần thứ hai (bản phát thảo chi tiết).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62802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033610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82224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sp>
        <p:nvSpPr>
          <p:cNvPr id="8" name="TextBox 8"/>
          <p:cNvSpPr txBox="1"/>
          <p:nvPr/>
        </p:nvSpPr>
        <p:spPr>
          <a:xfrm>
            <a:off x="1028700" y="4019550"/>
            <a:ext cx="10538959" cy="2247900"/>
          </a:xfrm>
          <a:prstGeom prst="rect">
            <a:avLst/>
          </a:prstGeom>
        </p:spPr>
        <p:txBody>
          <a:bodyPr lIns="0" tIns="0" rIns="0" bIns="0" rtlCol="0" anchor="t">
            <a:spAutoFit/>
          </a:bodyPr>
          <a:lstStyle/>
          <a:p>
            <a:pPr>
              <a:lnSpc>
                <a:spcPts val="8880"/>
              </a:lnSpc>
              <a:spcBef>
                <a:spcPct val="0"/>
              </a:spcBef>
            </a:pPr>
            <a:r>
              <a:rPr lang="en-US" sz="7400" spc="-74">
                <a:solidFill>
                  <a:srgbClr val="000000"/>
                </a:solidFill>
                <a:latin typeface="Muli Bold"/>
              </a:rPr>
              <a:t>V. BẢN PHÁT THẢO LẦN 2</a:t>
            </a:r>
          </a:p>
        </p:txBody>
      </p:sp>
      <p:sp>
        <p:nvSpPr>
          <p:cNvPr id="9" name="TextBox 9"/>
          <p:cNvSpPr txBox="1"/>
          <p:nvPr/>
        </p:nvSpPr>
        <p:spPr>
          <a:xfrm>
            <a:off x="1028700" y="8937700"/>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Regular Bold"/>
              </a:rPr>
              <a:t>Quay lại Trang Chương trình</a:t>
            </a:r>
          </a:p>
        </p:txBody>
      </p:sp>
      <p:grpSp>
        <p:nvGrpSpPr>
          <p:cNvPr id="10" name="Group 10"/>
          <p:cNvGrpSpPr/>
          <p:nvPr/>
        </p:nvGrpSpPr>
        <p:grpSpPr>
          <a:xfrm>
            <a:off x="1028700" y="1028700"/>
            <a:ext cx="4212844" cy="586200"/>
            <a:chOff x="0" y="0"/>
            <a:chExt cx="5617125" cy="781600"/>
          </a:xfrm>
        </p:grpSpPr>
        <p:sp>
          <p:nvSpPr>
            <p:cNvPr id="11" name="TextBox 11"/>
            <p:cNvSpPr txBox="1"/>
            <p:nvPr/>
          </p:nvSpPr>
          <p:spPr>
            <a:xfrm>
              <a:off x="1293956" y="50863"/>
              <a:ext cx="4323169" cy="622724"/>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Bold"/>
                </a:rPr>
                <a:t>HCI</a:t>
              </a:r>
            </a:p>
          </p:txBody>
        </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905010" cy="781600"/>
            </a:xfrm>
            <a:prstGeom prst="rect">
              <a:avLst/>
            </a:prstGeom>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933450" y="4572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1. Cơ sở lý luận</a:t>
            </a:r>
          </a:p>
        </p:txBody>
      </p:sp>
      <p:grpSp>
        <p:nvGrpSpPr>
          <p:cNvPr id="3" name="Group 3"/>
          <p:cNvGrpSpPr/>
          <p:nvPr/>
        </p:nvGrpSpPr>
        <p:grpSpPr>
          <a:xfrm rot="-10800000">
            <a:off x="300983" y="9130212"/>
            <a:ext cx="3378391" cy="292570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 name="TextBox 5"/>
          <p:cNvSpPr txBox="1"/>
          <p:nvPr/>
        </p:nvSpPr>
        <p:spPr>
          <a:xfrm>
            <a:off x="1028700" y="1605713"/>
            <a:ext cx="16230600"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Cơ sở phát triển của bản phát thảo chi tiết (nguyên mẫu thứ hai) dựa trên bản phát thảo đầu tiên (nguyên mẫu đầu tiên).</a:t>
            </a:r>
          </a:p>
        </p:txBody>
      </p:sp>
      <p:sp>
        <p:nvSpPr>
          <p:cNvPr id="6" name="TextBox 6"/>
          <p:cNvSpPr txBox="1"/>
          <p:nvPr/>
        </p:nvSpPr>
        <p:spPr>
          <a:xfrm>
            <a:off x="1028700" y="3242109"/>
            <a:ext cx="16230600" cy="21983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Việc triển khai bản phát thảo chi tiết tùy thuộc vào nhu cầu phát triển của phần mềm, yêu cầu của người dùng (khách hàng).</a:t>
            </a:r>
          </a:p>
        </p:txBody>
      </p:sp>
      <p:sp>
        <p:nvSpPr>
          <p:cNvPr id="7" name="TextBox 7"/>
          <p:cNvSpPr txBox="1"/>
          <p:nvPr/>
        </p:nvSpPr>
        <p:spPr>
          <a:xfrm>
            <a:off x="1028700" y="5621455"/>
            <a:ext cx="16230600"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Bản phát thảo lần này cho chúng ta cái nhìn tổng quan về ứng dụng với mức độ chi tiết.</a:t>
            </a:r>
          </a:p>
        </p:txBody>
      </p:sp>
      <p:sp>
        <p:nvSpPr>
          <p:cNvPr id="8" name="TextBox 8"/>
          <p:cNvSpPr txBox="1"/>
          <p:nvPr/>
        </p:nvSpPr>
        <p:spPr>
          <a:xfrm>
            <a:off x="933450" y="7290108"/>
            <a:ext cx="16325850"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Bản vẽ cuối cùng và là cơ sở chính để các nhà phát triển xây dựng thành ứng dụng.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31704" y="2376757"/>
            <a:ext cx="11024591" cy="7747596"/>
          </a:xfrm>
          <a:prstGeom prst="rect">
            <a:avLst/>
          </a:prstGeom>
        </p:spPr>
      </p:pic>
      <p:sp>
        <p:nvSpPr>
          <p:cNvPr id="3" name="TextBox 3"/>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Các bản phát thảo chi tiết </a:t>
            </a:r>
          </a:p>
        </p:txBody>
      </p:sp>
      <p:sp>
        <p:nvSpPr>
          <p:cNvPr id="4" name="TextBox 4"/>
          <p:cNvSpPr txBox="1"/>
          <p:nvPr/>
        </p:nvSpPr>
        <p:spPr>
          <a:xfrm>
            <a:off x="1261551" y="1578561"/>
            <a:ext cx="8265319" cy="712471"/>
          </a:xfrm>
          <a:prstGeom prst="rect">
            <a:avLst/>
          </a:prstGeom>
        </p:spPr>
        <p:txBody>
          <a:bodyPr lIns="0" tIns="0" rIns="0" bIns="0" rtlCol="0" anchor="t">
            <a:spAutoFit/>
          </a:bodyPr>
          <a:lstStyle/>
          <a:p>
            <a:pPr algn="ctr">
              <a:lnSpc>
                <a:spcPts val="5879"/>
              </a:lnSpc>
              <a:spcBef>
                <a:spcPct val="0"/>
              </a:spcBef>
            </a:pPr>
            <a:r>
              <a:rPr lang="en-US" sz="4199" dirty="0">
                <a:solidFill>
                  <a:srgbClr val="000000"/>
                </a:solidFill>
                <a:latin typeface="Muli Regular"/>
              </a:rPr>
              <a:t>a.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1: </a:t>
            </a:r>
            <a:r>
              <a:rPr lang="en-US" sz="4199" dirty="0" err="1">
                <a:solidFill>
                  <a:srgbClr val="000000"/>
                </a:solidFill>
                <a:latin typeface="Muli Regular"/>
              </a:rPr>
              <a:t>Đăng</a:t>
            </a:r>
            <a:r>
              <a:rPr lang="en-US" sz="4199" dirty="0">
                <a:solidFill>
                  <a:srgbClr val="000000"/>
                </a:solidFill>
                <a:latin typeface="Muli Regular"/>
              </a:rPr>
              <a:t> </a:t>
            </a:r>
            <a:r>
              <a:rPr lang="en-US" sz="4199" dirty="0" err="1">
                <a:solidFill>
                  <a:srgbClr val="000000"/>
                </a:solidFill>
                <a:latin typeface="Muli Regular"/>
              </a:rPr>
              <a:t>ký</a:t>
            </a:r>
            <a:r>
              <a:rPr lang="en-US" sz="4199" dirty="0">
                <a:solidFill>
                  <a:srgbClr val="000000"/>
                </a:solidFill>
                <a:latin typeface="Muli Regular"/>
              </a:rPr>
              <a:t> </a:t>
            </a:r>
            <a:r>
              <a:rPr lang="en-US" sz="4199" dirty="0" err="1">
                <a:solidFill>
                  <a:srgbClr val="000000"/>
                </a:solidFill>
                <a:latin typeface="Muli Regular"/>
              </a:rPr>
              <a:t>tài</a:t>
            </a:r>
            <a:r>
              <a:rPr lang="en-US" sz="4199" dirty="0">
                <a:solidFill>
                  <a:srgbClr val="000000"/>
                </a:solidFill>
                <a:latin typeface="Muli Regular"/>
              </a:rPr>
              <a:t> </a:t>
            </a:r>
            <a:r>
              <a:rPr lang="en-US" sz="4199" dirty="0" err="1">
                <a:solidFill>
                  <a:srgbClr val="000000"/>
                </a:solidFill>
                <a:latin typeface="Muli Regular"/>
              </a:rPr>
              <a:t>khoản</a:t>
            </a:r>
            <a:r>
              <a:rPr lang="en-US" sz="4199" dirty="0">
                <a:solidFill>
                  <a:srgbClr val="000000"/>
                </a:solidFill>
                <a:latin typeface="Muli Regular"/>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850"/>
          <a:stretch>
            <a:fillRect/>
          </a:stretch>
        </p:blipFill>
        <p:spPr>
          <a:xfrm>
            <a:off x="3357983" y="2470118"/>
            <a:ext cx="11222986" cy="7697687"/>
          </a:xfrm>
          <a:prstGeom prst="rect">
            <a:avLst/>
          </a:prstGeom>
        </p:spPr>
      </p:pic>
      <p:sp>
        <p:nvSpPr>
          <p:cNvPr id="3" name="TextBox 3"/>
          <p:cNvSpPr txBox="1"/>
          <p:nvPr/>
        </p:nvSpPr>
        <p:spPr>
          <a:xfrm>
            <a:off x="1432878" y="1516089"/>
            <a:ext cx="10225722" cy="756617"/>
          </a:xfrm>
          <a:prstGeom prst="rect">
            <a:avLst/>
          </a:prstGeom>
        </p:spPr>
        <p:txBody>
          <a:bodyPr wrap="square" lIns="0" tIns="0" rIns="0" bIns="0" rtlCol="0" anchor="t">
            <a:spAutoFit/>
          </a:bodyPr>
          <a:lstStyle/>
          <a:p>
            <a:pPr algn="ctr">
              <a:lnSpc>
                <a:spcPts val="5879"/>
              </a:lnSpc>
              <a:spcBef>
                <a:spcPct val="0"/>
              </a:spcBef>
            </a:pPr>
            <a:r>
              <a:rPr lang="en-US" sz="4199">
                <a:solidFill>
                  <a:srgbClr val="000000"/>
                </a:solidFill>
                <a:latin typeface="Muli Regular Bold"/>
              </a:rPr>
              <a:t>b. Giao diện 2: Đăng nhập vào hệ thống</a:t>
            </a: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Các bản phát thảo chi tiết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30367" y="2205990"/>
            <a:ext cx="13427265" cy="8026234"/>
          </a:xfrm>
          <a:prstGeom prst="rect">
            <a:avLst/>
          </a:prstGeom>
        </p:spPr>
      </p:pic>
      <p:sp>
        <p:nvSpPr>
          <p:cNvPr id="3" name="TextBox 3"/>
          <p:cNvSpPr txBox="1"/>
          <p:nvPr/>
        </p:nvSpPr>
        <p:spPr>
          <a:xfrm>
            <a:off x="1333498" y="1493519"/>
            <a:ext cx="8801101"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Bold"/>
              </a:rPr>
              <a:t>c. </a:t>
            </a:r>
            <a:r>
              <a:rPr lang="en-US" sz="4199" dirty="0" err="1">
                <a:solidFill>
                  <a:srgbClr val="000000"/>
                </a:solidFill>
                <a:latin typeface="Muli Regular Bold"/>
              </a:rPr>
              <a:t>Giao</a:t>
            </a:r>
            <a:r>
              <a:rPr lang="en-US" sz="4199" dirty="0">
                <a:solidFill>
                  <a:srgbClr val="000000"/>
                </a:solidFill>
                <a:latin typeface="Muli Regular Bold"/>
              </a:rPr>
              <a:t> </a:t>
            </a:r>
            <a:r>
              <a:rPr lang="en-US" sz="4199" dirty="0" err="1">
                <a:solidFill>
                  <a:srgbClr val="000000"/>
                </a:solidFill>
                <a:latin typeface="Muli Regular Bold"/>
              </a:rPr>
              <a:t>diện</a:t>
            </a:r>
            <a:r>
              <a:rPr lang="en-US" sz="4199" dirty="0">
                <a:solidFill>
                  <a:srgbClr val="000000"/>
                </a:solidFill>
                <a:latin typeface="Muli Regular Bold"/>
              </a:rPr>
              <a:t> 3: </a:t>
            </a:r>
            <a:r>
              <a:rPr lang="en-US" sz="4199" dirty="0" err="1">
                <a:solidFill>
                  <a:srgbClr val="000000"/>
                </a:solidFill>
                <a:latin typeface="Muli Regular Bold"/>
              </a:rPr>
              <a:t>Trang</a:t>
            </a:r>
            <a:r>
              <a:rPr lang="en-US" sz="4199" dirty="0">
                <a:solidFill>
                  <a:srgbClr val="000000"/>
                </a:solidFill>
                <a:latin typeface="Muli Regular Bold"/>
              </a:rPr>
              <a:t> </a:t>
            </a:r>
            <a:r>
              <a:rPr lang="en-US" sz="4199" dirty="0" err="1">
                <a:solidFill>
                  <a:srgbClr val="000000"/>
                </a:solidFill>
                <a:latin typeface="Muli Regular Bold"/>
              </a:rPr>
              <a:t>chủ</a:t>
            </a:r>
            <a:r>
              <a:rPr lang="en-US" sz="4199" dirty="0">
                <a:solidFill>
                  <a:srgbClr val="000000"/>
                </a:solidFill>
                <a:latin typeface="Muli Regular Bold"/>
              </a:rPr>
              <a:t> </a:t>
            </a:r>
            <a:r>
              <a:rPr lang="en-US" sz="4199" dirty="0" err="1">
                <a:solidFill>
                  <a:srgbClr val="000000"/>
                </a:solidFill>
                <a:latin typeface="Muli Regular Bold"/>
              </a:rPr>
              <a:t>hệ</a:t>
            </a:r>
            <a:r>
              <a:rPr lang="en-US" sz="4199" dirty="0">
                <a:solidFill>
                  <a:srgbClr val="000000"/>
                </a:solidFill>
                <a:latin typeface="Muli Regular Bold"/>
              </a:rPr>
              <a:t> </a:t>
            </a:r>
            <a:r>
              <a:rPr lang="en-US" sz="4199" dirty="0" err="1">
                <a:solidFill>
                  <a:srgbClr val="000000"/>
                </a:solidFill>
                <a:latin typeface="Muli Regular Bold"/>
              </a:rPr>
              <a:t>thống</a:t>
            </a:r>
            <a:endParaRPr lang="en-US" sz="4199" dirty="0">
              <a:solidFill>
                <a:srgbClr val="000000"/>
              </a:solidFill>
              <a:latin typeface="Muli Regular Bold"/>
            </a:endParaRP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Các bản phát thảo chi tiết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31065" y="2354579"/>
            <a:ext cx="13025870" cy="7932421"/>
          </a:xfrm>
          <a:prstGeom prst="rect">
            <a:avLst/>
          </a:prstGeom>
        </p:spPr>
      </p:pic>
      <p:sp>
        <p:nvSpPr>
          <p:cNvPr id="3" name="TextBox 3"/>
          <p:cNvSpPr txBox="1"/>
          <p:nvPr/>
        </p:nvSpPr>
        <p:spPr>
          <a:xfrm>
            <a:off x="1278953" y="1493519"/>
            <a:ext cx="9389047"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Bold"/>
              </a:rPr>
              <a:t>d. </a:t>
            </a:r>
            <a:r>
              <a:rPr lang="en-US" sz="4199" dirty="0" err="1">
                <a:solidFill>
                  <a:srgbClr val="000000"/>
                </a:solidFill>
                <a:latin typeface="Muli Regular Bold"/>
              </a:rPr>
              <a:t>Giao</a:t>
            </a:r>
            <a:r>
              <a:rPr lang="en-US" sz="4199" dirty="0">
                <a:solidFill>
                  <a:srgbClr val="000000"/>
                </a:solidFill>
                <a:latin typeface="Muli Regular Bold"/>
              </a:rPr>
              <a:t> </a:t>
            </a:r>
            <a:r>
              <a:rPr lang="en-US" sz="4199" dirty="0" err="1">
                <a:solidFill>
                  <a:srgbClr val="000000"/>
                </a:solidFill>
                <a:latin typeface="Muli Regular Bold"/>
              </a:rPr>
              <a:t>diện</a:t>
            </a:r>
            <a:r>
              <a:rPr lang="en-US" sz="4199" dirty="0">
                <a:solidFill>
                  <a:srgbClr val="000000"/>
                </a:solidFill>
                <a:latin typeface="Muli Regular Bold"/>
              </a:rPr>
              <a:t> 4: </a:t>
            </a:r>
            <a:r>
              <a:rPr lang="en-US" sz="4199" dirty="0" err="1">
                <a:solidFill>
                  <a:srgbClr val="000000"/>
                </a:solidFill>
                <a:latin typeface="Muli Regular Bold"/>
              </a:rPr>
              <a:t>Chọn</a:t>
            </a:r>
            <a:r>
              <a:rPr lang="en-US" sz="4199" dirty="0">
                <a:solidFill>
                  <a:srgbClr val="000000"/>
                </a:solidFill>
                <a:latin typeface="Muli Regular Bold"/>
              </a:rPr>
              <a:t> </a:t>
            </a:r>
            <a:r>
              <a:rPr lang="en-US" sz="4199" dirty="0" err="1">
                <a:solidFill>
                  <a:srgbClr val="000000"/>
                </a:solidFill>
                <a:latin typeface="Muli Regular Bold"/>
              </a:rPr>
              <a:t>vị</a:t>
            </a:r>
            <a:r>
              <a:rPr lang="en-US" sz="4199" dirty="0">
                <a:solidFill>
                  <a:srgbClr val="000000"/>
                </a:solidFill>
                <a:latin typeface="Muli Regular Bold"/>
              </a:rPr>
              <a:t> </a:t>
            </a:r>
            <a:r>
              <a:rPr lang="en-US" sz="4199" dirty="0" err="1">
                <a:solidFill>
                  <a:srgbClr val="000000"/>
                </a:solidFill>
                <a:latin typeface="Muli Regular Bold"/>
              </a:rPr>
              <a:t>trí</a:t>
            </a:r>
            <a:r>
              <a:rPr lang="en-US" sz="4199" dirty="0">
                <a:solidFill>
                  <a:srgbClr val="000000"/>
                </a:solidFill>
                <a:latin typeface="Muli Regular Bold"/>
              </a:rPr>
              <a:t> </a:t>
            </a:r>
            <a:r>
              <a:rPr lang="en-US" sz="4199" dirty="0" err="1">
                <a:solidFill>
                  <a:srgbClr val="000000"/>
                </a:solidFill>
                <a:latin typeface="Muli Regular Bold"/>
              </a:rPr>
              <a:t>người</a:t>
            </a:r>
            <a:r>
              <a:rPr lang="en-US" sz="4199" dirty="0">
                <a:solidFill>
                  <a:srgbClr val="000000"/>
                </a:solidFill>
                <a:latin typeface="Muli Regular Bold"/>
              </a:rPr>
              <a:t> </a:t>
            </a:r>
            <a:r>
              <a:rPr lang="en-US" sz="4199" dirty="0" err="1">
                <a:solidFill>
                  <a:srgbClr val="000000"/>
                </a:solidFill>
                <a:latin typeface="Muli Regular Bold"/>
              </a:rPr>
              <a:t>dùng</a:t>
            </a:r>
            <a:endParaRPr lang="en-US" sz="4199" dirty="0">
              <a:solidFill>
                <a:srgbClr val="000000"/>
              </a:solidFill>
              <a:latin typeface="Muli Regular Bold"/>
            </a:endParaRP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Các bản phát thảo chi tiết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0983" y="824245"/>
            <a:ext cx="15202466" cy="1066800"/>
          </a:xfrm>
          <a:prstGeom prst="rect">
            <a:avLst/>
          </a:prstGeom>
        </p:spPr>
        <p:txBody>
          <a:bodyPr lIns="0" tIns="0" rIns="0" bIns="0" rtlCol="0" anchor="t">
            <a:spAutoFit/>
          </a:bodyPr>
          <a:lstStyle/>
          <a:p>
            <a:pPr marL="1511335" lvl="1" indent="-755668">
              <a:lnSpc>
                <a:spcPts val="8400"/>
              </a:lnSpc>
              <a:spcBef>
                <a:spcPct val="0"/>
              </a:spcBef>
              <a:buFont typeface="Arial"/>
              <a:buChar char="•"/>
            </a:pPr>
            <a:r>
              <a:rPr lang="en-US" sz="7000" spc="-70">
                <a:solidFill>
                  <a:srgbClr val="000000"/>
                </a:solidFill>
                <a:latin typeface="Muli Bold"/>
              </a:rPr>
              <a:t>Tương tác người máy là gì?</a:t>
            </a:r>
          </a:p>
        </p:txBody>
      </p:sp>
      <p:grpSp>
        <p:nvGrpSpPr>
          <p:cNvPr id="3" name="Group 3"/>
          <p:cNvGrpSpPr/>
          <p:nvPr/>
        </p:nvGrpSpPr>
        <p:grpSpPr>
          <a:xfrm rot="-10800000">
            <a:off x="300983" y="7795449"/>
            <a:ext cx="3378391" cy="292570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 name="TextBox 5"/>
          <p:cNvSpPr txBox="1"/>
          <p:nvPr/>
        </p:nvSpPr>
        <p:spPr>
          <a:xfrm>
            <a:off x="419811" y="9113203"/>
            <a:ext cx="3140736" cy="271144"/>
          </a:xfrm>
          <a:prstGeom prst="rect">
            <a:avLst/>
          </a:prstGeom>
        </p:spPr>
        <p:txBody>
          <a:bodyPr lIns="0" tIns="0" rIns="0" bIns="0" rtlCol="0" anchor="t">
            <a:spAutoFit/>
          </a:bodyPr>
          <a:lstStyle/>
          <a:p>
            <a:pPr>
              <a:lnSpc>
                <a:spcPts val="2380"/>
              </a:lnSpc>
              <a:spcBef>
                <a:spcPct val="0"/>
              </a:spcBef>
            </a:pPr>
            <a:r>
              <a:rPr lang="en-US" sz="1700" u="sng">
                <a:solidFill>
                  <a:srgbClr val="F4F4F4"/>
                </a:solidFill>
                <a:latin typeface="Muli Regular Bold"/>
              </a:rPr>
              <a:t>Quay lại Trang Chương trình</a:t>
            </a:r>
          </a:p>
        </p:txBody>
      </p:sp>
      <p:sp>
        <p:nvSpPr>
          <p:cNvPr id="6" name="TextBox 6"/>
          <p:cNvSpPr txBox="1"/>
          <p:nvPr/>
        </p:nvSpPr>
        <p:spPr>
          <a:xfrm>
            <a:off x="1028700" y="2088291"/>
            <a:ext cx="16230600" cy="29413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Tương tác người–máy (Human–computer interaction, viết tắt HCI) bao gồm công việc nghiên cứu, hoạch định, thiết kế và khai thác sự giao tiếp giữa con người (người dùng) và máy tính.</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57028" y="2259329"/>
            <a:ext cx="13164443" cy="7932421"/>
          </a:xfrm>
          <a:prstGeom prst="rect">
            <a:avLst/>
          </a:prstGeom>
        </p:spPr>
      </p:pic>
      <p:sp>
        <p:nvSpPr>
          <p:cNvPr id="3" name="TextBox 3"/>
          <p:cNvSpPr txBox="1"/>
          <p:nvPr/>
        </p:nvSpPr>
        <p:spPr>
          <a:xfrm>
            <a:off x="1299789" y="1493519"/>
            <a:ext cx="9368211"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Bold"/>
              </a:rPr>
              <a:t>e. </a:t>
            </a:r>
            <a:r>
              <a:rPr lang="en-US" sz="4199" dirty="0" err="1">
                <a:solidFill>
                  <a:srgbClr val="000000"/>
                </a:solidFill>
                <a:latin typeface="Muli Regular Bold"/>
              </a:rPr>
              <a:t>Giao</a:t>
            </a:r>
            <a:r>
              <a:rPr lang="en-US" sz="4199" dirty="0">
                <a:solidFill>
                  <a:srgbClr val="000000"/>
                </a:solidFill>
                <a:latin typeface="Muli Regular Bold"/>
              </a:rPr>
              <a:t> </a:t>
            </a:r>
            <a:r>
              <a:rPr lang="en-US" sz="4199" dirty="0" err="1">
                <a:solidFill>
                  <a:srgbClr val="000000"/>
                </a:solidFill>
                <a:latin typeface="Muli Regular Bold"/>
              </a:rPr>
              <a:t>diện</a:t>
            </a:r>
            <a:r>
              <a:rPr lang="en-US" sz="4199" dirty="0">
                <a:solidFill>
                  <a:srgbClr val="000000"/>
                </a:solidFill>
                <a:latin typeface="Muli Regular Bold"/>
              </a:rPr>
              <a:t> 5: </a:t>
            </a:r>
            <a:r>
              <a:rPr lang="en-US" sz="4199" dirty="0" err="1">
                <a:solidFill>
                  <a:srgbClr val="000000"/>
                </a:solidFill>
                <a:latin typeface="Muli Regular Bold"/>
              </a:rPr>
              <a:t>Tìm</a:t>
            </a:r>
            <a:r>
              <a:rPr lang="en-US" sz="4199" dirty="0">
                <a:solidFill>
                  <a:srgbClr val="000000"/>
                </a:solidFill>
                <a:latin typeface="Muli Regular Bold"/>
              </a:rPr>
              <a:t> </a:t>
            </a:r>
            <a:r>
              <a:rPr lang="en-US" sz="4199" dirty="0" err="1">
                <a:solidFill>
                  <a:srgbClr val="000000"/>
                </a:solidFill>
                <a:latin typeface="Muli Regular Bold"/>
              </a:rPr>
              <a:t>món</a:t>
            </a:r>
            <a:r>
              <a:rPr lang="en-US" sz="4199" dirty="0">
                <a:solidFill>
                  <a:srgbClr val="000000"/>
                </a:solidFill>
                <a:latin typeface="Muli Regular Bold"/>
              </a:rPr>
              <a:t> </a:t>
            </a:r>
            <a:r>
              <a:rPr lang="en-US" sz="4199" dirty="0" err="1">
                <a:solidFill>
                  <a:srgbClr val="000000"/>
                </a:solidFill>
                <a:latin typeface="Muli Regular Bold"/>
              </a:rPr>
              <a:t>ăn</a:t>
            </a:r>
            <a:r>
              <a:rPr lang="en-US" sz="4199" dirty="0">
                <a:solidFill>
                  <a:srgbClr val="000000"/>
                </a:solidFill>
                <a:latin typeface="Muli Regular Bold"/>
              </a:rPr>
              <a:t>/</a:t>
            </a:r>
            <a:r>
              <a:rPr lang="en-US" sz="4199" dirty="0" err="1">
                <a:solidFill>
                  <a:srgbClr val="000000"/>
                </a:solidFill>
                <a:latin typeface="Muli Regular Bold"/>
              </a:rPr>
              <a:t>nhà</a:t>
            </a:r>
            <a:r>
              <a:rPr lang="en-US" sz="4199" dirty="0">
                <a:solidFill>
                  <a:srgbClr val="000000"/>
                </a:solidFill>
                <a:latin typeface="Muli Regular Bold"/>
              </a:rPr>
              <a:t> </a:t>
            </a:r>
            <a:r>
              <a:rPr lang="en-US" sz="4199" dirty="0" err="1">
                <a:solidFill>
                  <a:srgbClr val="000000"/>
                </a:solidFill>
                <a:latin typeface="Muli Regular Bold"/>
              </a:rPr>
              <a:t>hàng</a:t>
            </a:r>
            <a:endParaRPr lang="en-US" sz="4199" dirty="0">
              <a:solidFill>
                <a:srgbClr val="000000"/>
              </a:solidFill>
              <a:latin typeface="Muli Regular Bold"/>
            </a:endParaRP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Các bản phát thảo chi tiết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13880" y="2354579"/>
            <a:ext cx="13060239" cy="7932421"/>
          </a:xfrm>
          <a:prstGeom prst="rect">
            <a:avLst/>
          </a:prstGeom>
        </p:spPr>
      </p:pic>
      <p:sp>
        <p:nvSpPr>
          <p:cNvPr id="3" name="TextBox 3"/>
          <p:cNvSpPr txBox="1"/>
          <p:nvPr/>
        </p:nvSpPr>
        <p:spPr>
          <a:xfrm>
            <a:off x="1359878" y="1493519"/>
            <a:ext cx="8850921"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Bold"/>
              </a:rPr>
              <a:t>f. </a:t>
            </a:r>
            <a:r>
              <a:rPr lang="en-US" sz="4199" dirty="0" err="1">
                <a:solidFill>
                  <a:srgbClr val="000000"/>
                </a:solidFill>
                <a:latin typeface="Muli Regular Bold"/>
              </a:rPr>
              <a:t>Giao</a:t>
            </a:r>
            <a:r>
              <a:rPr lang="en-US" sz="4199" dirty="0">
                <a:solidFill>
                  <a:srgbClr val="000000"/>
                </a:solidFill>
                <a:latin typeface="Muli Regular Bold"/>
              </a:rPr>
              <a:t> </a:t>
            </a:r>
            <a:r>
              <a:rPr lang="en-US" sz="4199" dirty="0" err="1">
                <a:solidFill>
                  <a:srgbClr val="000000"/>
                </a:solidFill>
                <a:latin typeface="Muli Regular Bold"/>
              </a:rPr>
              <a:t>diện</a:t>
            </a:r>
            <a:r>
              <a:rPr lang="en-US" sz="4199" dirty="0">
                <a:solidFill>
                  <a:srgbClr val="000000"/>
                </a:solidFill>
                <a:latin typeface="Muli Regular Bold"/>
              </a:rPr>
              <a:t> 6: </a:t>
            </a:r>
            <a:r>
              <a:rPr lang="en-US" sz="4199" dirty="0" err="1">
                <a:solidFill>
                  <a:srgbClr val="000000"/>
                </a:solidFill>
                <a:latin typeface="Muli Regular Bold"/>
              </a:rPr>
              <a:t>Xem</a:t>
            </a:r>
            <a:r>
              <a:rPr lang="en-US" sz="4199" dirty="0">
                <a:solidFill>
                  <a:srgbClr val="000000"/>
                </a:solidFill>
                <a:latin typeface="Muli Regular Bold"/>
              </a:rPr>
              <a:t> chi </a:t>
            </a:r>
            <a:r>
              <a:rPr lang="en-US" sz="4199" dirty="0" err="1">
                <a:solidFill>
                  <a:srgbClr val="000000"/>
                </a:solidFill>
                <a:latin typeface="Muli Regular Bold"/>
              </a:rPr>
              <a:t>tiết</a:t>
            </a:r>
            <a:r>
              <a:rPr lang="en-US" sz="4199" dirty="0">
                <a:solidFill>
                  <a:srgbClr val="000000"/>
                </a:solidFill>
                <a:latin typeface="Muli Regular Bold"/>
              </a:rPr>
              <a:t> </a:t>
            </a:r>
            <a:r>
              <a:rPr lang="en-US" sz="4199" dirty="0" err="1">
                <a:solidFill>
                  <a:srgbClr val="000000"/>
                </a:solidFill>
                <a:latin typeface="Muli Regular Bold"/>
              </a:rPr>
              <a:t>món</a:t>
            </a:r>
            <a:r>
              <a:rPr lang="en-US" sz="4199" dirty="0">
                <a:solidFill>
                  <a:srgbClr val="000000"/>
                </a:solidFill>
                <a:latin typeface="Muli Regular Bold"/>
              </a:rPr>
              <a:t> </a:t>
            </a:r>
            <a:r>
              <a:rPr lang="en-US" sz="4199" dirty="0" err="1">
                <a:solidFill>
                  <a:srgbClr val="000000"/>
                </a:solidFill>
                <a:latin typeface="Muli Regular Bold"/>
              </a:rPr>
              <a:t>ăn</a:t>
            </a:r>
            <a:endParaRPr lang="en-US" sz="4199" dirty="0">
              <a:solidFill>
                <a:srgbClr val="000000"/>
              </a:solidFill>
              <a:latin typeface="Muli Regular Bold"/>
            </a:endParaRP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Các bản phát thảo chi tiết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828207" y="2301240"/>
            <a:ext cx="13029794" cy="7872167"/>
          </a:xfrm>
          <a:prstGeom prst="rect">
            <a:avLst/>
          </a:prstGeom>
        </p:spPr>
      </p:pic>
      <p:sp>
        <p:nvSpPr>
          <p:cNvPr id="3" name="TextBox 3"/>
          <p:cNvSpPr txBox="1"/>
          <p:nvPr/>
        </p:nvSpPr>
        <p:spPr>
          <a:xfrm>
            <a:off x="1362780" y="1493519"/>
            <a:ext cx="8771819"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Bold"/>
              </a:rPr>
              <a:t>g. </a:t>
            </a:r>
            <a:r>
              <a:rPr lang="en-US" sz="4199" dirty="0" err="1">
                <a:solidFill>
                  <a:srgbClr val="000000"/>
                </a:solidFill>
                <a:latin typeface="Muli Regular Bold"/>
              </a:rPr>
              <a:t>Giao</a:t>
            </a:r>
            <a:r>
              <a:rPr lang="en-US" sz="4199" dirty="0">
                <a:solidFill>
                  <a:srgbClr val="000000"/>
                </a:solidFill>
                <a:latin typeface="Muli Regular Bold"/>
              </a:rPr>
              <a:t> </a:t>
            </a:r>
            <a:r>
              <a:rPr lang="en-US" sz="4199" dirty="0" err="1">
                <a:solidFill>
                  <a:srgbClr val="000000"/>
                </a:solidFill>
                <a:latin typeface="Muli Regular Bold"/>
              </a:rPr>
              <a:t>diện</a:t>
            </a:r>
            <a:r>
              <a:rPr lang="en-US" sz="4199" dirty="0">
                <a:solidFill>
                  <a:srgbClr val="000000"/>
                </a:solidFill>
                <a:latin typeface="Muli Regular Bold"/>
              </a:rPr>
              <a:t> 7: </a:t>
            </a:r>
            <a:r>
              <a:rPr lang="en-US" sz="4199" dirty="0" err="1">
                <a:solidFill>
                  <a:srgbClr val="000000"/>
                </a:solidFill>
                <a:latin typeface="Muli Regular Bold"/>
              </a:rPr>
              <a:t>Thêm</a:t>
            </a:r>
            <a:r>
              <a:rPr lang="en-US" sz="4199" dirty="0">
                <a:solidFill>
                  <a:srgbClr val="000000"/>
                </a:solidFill>
                <a:latin typeface="Muli Regular Bold"/>
              </a:rPr>
              <a:t> </a:t>
            </a:r>
            <a:r>
              <a:rPr lang="en-US" sz="4199" dirty="0" err="1">
                <a:solidFill>
                  <a:srgbClr val="000000"/>
                </a:solidFill>
                <a:latin typeface="Muli Regular Bold"/>
              </a:rPr>
              <a:t>vào</a:t>
            </a:r>
            <a:r>
              <a:rPr lang="en-US" sz="4199" dirty="0">
                <a:solidFill>
                  <a:srgbClr val="000000"/>
                </a:solidFill>
                <a:latin typeface="Muli Regular Bold"/>
              </a:rPr>
              <a:t> </a:t>
            </a:r>
            <a:r>
              <a:rPr lang="en-US" sz="4199" dirty="0" err="1">
                <a:solidFill>
                  <a:srgbClr val="000000"/>
                </a:solidFill>
                <a:latin typeface="Muli Regular Bold"/>
              </a:rPr>
              <a:t>giỏ</a:t>
            </a:r>
            <a:r>
              <a:rPr lang="en-US" sz="4199" dirty="0">
                <a:solidFill>
                  <a:srgbClr val="000000"/>
                </a:solidFill>
                <a:latin typeface="Muli Regular Bold"/>
              </a:rPr>
              <a:t> </a:t>
            </a:r>
            <a:r>
              <a:rPr lang="en-US" sz="4199" dirty="0" err="1">
                <a:solidFill>
                  <a:srgbClr val="000000"/>
                </a:solidFill>
                <a:latin typeface="Muli Regular Bold"/>
              </a:rPr>
              <a:t>hàng</a:t>
            </a:r>
            <a:endParaRPr lang="en-US" sz="4199" dirty="0">
              <a:solidFill>
                <a:srgbClr val="000000"/>
              </a:solidFill>
              <a:latin typeface="Muli Regular Bold"/>
            </a:endParaRP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Các bản phát thảo chi tiết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14872" y="2313930"/>
            <a:ext cx="13058256" cy="7973070"/>
          </a:xfrm>
          <a:prstGeom prst="rect">
            <a:avLst/>
          </a:prstGeom>
        </p:spPr>
      </p:pic>
      <p:sp>
        <p:nvSpPr>
          <p:cNvPr id="3" name="TextBox 3"/>
          <p:cNvSpPr txBox="1"/>
          <p:nvPr/>
        </p:nvSpPr>
        <p:spPr>
          <a:xfrm>
            <a:off x="1324034" y="1493519"/>
            <a:ext cx="6219766"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Bold"/>
              </a:rPr>
              <a:t>h. </a:t>
            </a:r>
            <a:r>
              <a:rPr lang="en-US" sz="4199" dirty="0" err="1">
                <a:solidFill>
                  <a:srgbClr val="000000"/>
                </a:solidFill>
                <a:latin typeface="Muli Regular Bold"/>
              </a:rPr>
              <a:t>Giao</a:t>
            </a:r>
            <a:r>
              <a:rPr lang="en-US" sz="4199" dirty="0">
                <a:solidFill>
                  <a:srgbClr val="000000"/>
                </a:solidFill>
                <a:latin typeface="Muli Regular Bold"/>
              </a:rPr>
              <a:t> </a:t>
            </a:r>
            <a:r>
              <a:rPr lang="en-US" sz="4199" dirty="0" err="1">
                <a:solidFill>
                  <a:srgbClr val="000000"/>
                </a:solidFill>
                <a:latin typeface="Muli Regular Bold"/>
              </a:rPr>
              <a:t>diện</a:t>
            </a:r>
            <a:r>
              <a:rPr lang="en-US" sz="4199" dirty="0">
                <a:solidFill>
                  <a:srgbClr val="000000"/>
                </a:solidFill>
                <a:latin typeface="Muli Regular Bold"/>
              </a:rPr>
              <a:t> 8: </a:t>
            </a:r>
            <a:r>
              <a:rPr lang="en-US" sz="4199" dirty="0" err="1">
                <a:solidFill>
                  <a:srgbClr val="000000"/>
                </a:solidFill>
                <a:latin typeface="Muli Regular Bold"/>
              </a:rPr>
              <a:t>Giỏ</a:t>
            </a:r>
            <a:r>
              <a:rPr lang="en-US" sz="4199" dirty="0">
                <a:solidFill>
                  <a:srgbClr val="000000"/>
                </a:solidFill>
                <a:latin typeface="Muli Regular Bold"/>
              </a:rPr>
              <a:t> </a:t>
            </a:r>
            <a:r>
              <a:rPr lang="en-US" sz="4199" dirty="0" err="1">
                <a:solidFill>
                  <a:srgbClr val="000000"/>
                </a:solidFill>
                <a:latin typeface="Muli Regular Bold"/>
              </a:rPr>
              <a:t>hàng</a:t>
            </a:r>
            <a:endParaRPr lang="en-US" sz="4199" dirty="0">
              <a:solidFill>
                <a:srgbClr val="000000"/>
              </a:solidFill>
              <a:latin typeface="Muli Regular Bold"/>
            </a:endParaRP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Các bản phát thảo chi tiết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74511" y="2407494"/>
            <a:ext cx="12938978" cy="7879506"/>
          </a:xfrm>
          <a:prstGeom prst="rect">
            <a:avLst/>
          </a:prstGeom>
        </p:spPr>
      </p:pic>
      <p:sp>
        <p:nvSpPr>
          <p:cNvPr id="3" name="TextBox 3"/>
          <p:cNvSpPr txBox="1"/>
          <p:nvPr/>
        </p:nvSpPr>
        <p:spPr>
          <a:xfrm>
            <a:off x="1587482" y="1493519"/>
            <a:ext cx="8470918" cy="756617"/>
          </a:xfrm>
          <a:prstGeom prst="rect">
            <a:avLst/>
          </a:prstGeom>
        </p:spPr>
        <p:txBody>
          <a:bodyPr wrap="square" lIns="0" tIns="0" rIns="0" bIns="0" rtlCol="0" anchor="t">
            <a:spAutoFit/>
          </a:bodyPr>
          <a:lstStyle/>
          <a:p>
            <a:pPr algn="ctr">
              <a:lnSpc>
                <a:spcPts val="5879"/>
              </a:lnSpc>
              <a:spcBef>
                <a:spcPct val="0"/>
              </a:spcBef>
            </a:pPr>
            <a:r>
              <a:rPr lang="en-US" sz="4199" dirty="0" err="1">
                <a:solidFill>
                  <a:srgbClr val="000000"/>
                </a:solidFill>
                <a:latin typeface="Muli Regular Bold"/>
              </a:rPr>
              <a:t>i</a:t>
            </a:r>
            <a:r>
              <a:rPr lang="en-US" sz="4199" dirty="0">
                <a:solidFill>
                  <a:srgbClr val="000000"/>
                </a:solidFill>
                <a:latin typeface="Muli Regular Bold"/>
              </a:rPr>
              <a:t>. </a:t>
            </a:r>
            <a:r>
              <a:rPr lang="en-US" sz="4199" dirty="0" err="1">
                <a:solidFill>
                  <a:srgbClr val="000000"/>
                </a:solidFill>
                <a:latin typeface="Muli Regular Bold"/>
              </a:rPr>
              <a:t>Giao</a:t>
            </a:r>
            <a:r>
              <a:rPr lang="en-US" sz="4199" dirty="0">
                <a:solidFill>
                  <a:srgbClr val="000000"/>
                </a:solidFill>
                <a:latin typeface="Muli Regular Bold"/>
              </a:rPr>
              <a:t> </a:t>
            </a:r>
            <a:r>
              <a:rPr lang="en-US" sz="4199" dirty="0" err="1">
                <a:solidFill>
                  <a:srgbClr val="000000"/>
                </a:solidFill>
                <a:latin typeface="Muli Regular Bold"/>
              </a:rPr>
              <a:t>diện</a:t>
            </a:r>
            <a:r>
              <a:rPr lang="en-US" sz="4199" dirty="0">
                <a:solidFill>
                  <a:srgbClr val="000000"/>
                </a:solidFill>
                <a:latin typeface="Muli Regular Bold"/>
              </a:rPr>
              <a:t> 9: </a:t>
            </a:r>
            <a:r>
              <a:rPr lang="en-US" sz="4199" dirty="0" err="1">
                <a:solidFill>
                  <a:srgbClr val="000000"/>
                </a:solidFill>
                <a:latin typeface="Muli Regular Bold"/>
              </a:rPr>
              <a:t>Xác</a:t>
            </a:r>
            <a:r>
              <a:rPr lang="en-US" sz="4199" dirty="0">
                <a:solidFill>
                  <a:srgbClr val="000000"/>
                </a:solidFill>
                <a:latin typeface="Muli Regular Bold"/>
              </a:rPr>
              <a:t> </a:t>
            </a:r>
            <a:r>
              <a:rPr lang="en-US" sz="4199" dirty="0" err="1">
                <a:solidFill>
                  <a:srgbClr val="000000"/>
                </a:solidFill>
                <a:latin typeface="Muli Regular Bold"/>
              </a:rPr>
              <a:t>nhận</a:t>
            </a:r>
            <a:r>
              <a:rPr lang="en-US" sz="4199" dirty="0">
                <a:solidFill>
                  <a:srgbClr val="000000"/>
                </a:solidFill>
                <a:latin typeface="Muli Regular Bold"/>
              </a:rPr>
              <a:t> </a:t>
            </a:r>
            <a:r>
              <a:rPr lang="en-US" sz="4199" dirty="0" err="1">
                <a:solidFill>
                  <a:srgbClr val="000000"/>
                </a:solidFill>
                <a:latin typeface="Muli Regular Bold"/>
              </a:rPr>
              <a:t>đặt</a:t>
            </a:r>
            <a:r>
              <a:rPr lang="en-US" sz="4199" dirty="0">
                <a:solidFill>
                  <a:srgbClr val="000000"/>
                </a:solidFill>
                <a:latin typeface="Muli Regular Bold"/>
              </a:rPr>
              <a:t> </a:t>
            </a:r>
            <a:r>
              <a:rPr lang="en-US" sz="4199" dirty="0" err="1">
                <a:solidFill>
                  <a:srgbClr val="000000"/>
                </a:solidFill>
                <a:latin typeface="Muli Regular Bold"/>
              </a:rPr>
              <a:t>hàng</a:t>
            </a:r>
            <a:endParaRPr lang="en-US" sz="4199" dirty="0">
              <a:solidFill>
                <a:srgbClr val="000000"/>
              </a:solidFill>
              <a:latin typeface="Muli Regular Bold"/>
            </a:endParaRP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Các bản phát thảo chi tiết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915436" y="2459429"/>
            <a:ext cx="12921704" cy="7827571"/>
          </a:xfrm>
          <a:prstGeom prst="rect">
            <a:avLst/>
          </a:prstGeom>
        </p:spPr>
      </p:pic>
      <p:sp>
        <p:nvSpPr>
          <p:cNvPr id="3" name="TextBox 3"/>
          <p:cNvSpPr txBox="1"/>
          <p:nvPr/>
        </p:nvSpPr>
        <p:spPr>
          <a:xfrm>
            <a:off x="1481808" y="1493519"/>
            <a:ext cx="9612362" cy="712471"/>
          </a:xfrm>
          <a:prstGeom prst="rect">
            <a:avLst/>
          </a:prstGeom>
        </p:spPr>
        <p:txBody>
          <a:bodyPr lIns="0" tIns="0" rIns="0" bIns="0" rtlCol="0" anchor="t">
            <a:spAutoFit/>
          </a:bodyPr>
          <a:lstStyle/>
          <a:p>
            <a:pPr algn="ctr">
              <a:lnSpc>
                <a:spcPts val="5879"/>
              </a:lnSpc>
              <a:spcBef>
                <a:spcPct val="0"/>
              </a:spcBef>
            </a:pPr>
            <a:r>
              <a:rPr lang="en-US" sz="4199" dirty="0">
                <a:solidFill>
                  <a:srgbClr val="000000"/>
                </a:solidFill>
                <a:latin typeface="Muli Regular Bold"/>
              </a:rPr>
              <a:t>j. </a:t>
            </a:r>
            <a:r>
              <a:rPr lang="en-US" sz="4199" dirty="0" err="1">
                <a:solidFill>
                  <a:srgbClr val="000000"/>
                </a:solidFill>
                <a:latin typeface="Muli Regular Bold"/>
              </a:rPr>
              <a:t>Giao</a:t>
            </a:r>
            <a:r>
              <a:rPr lang="en-US" sz="4199" dirty="0">
                <a:solidFill>
                  <a:srgbClr val="000000"/>
                </a:solidFill>
                <a:latin typeface="Muli Regular Bold"/>
              </a:rPr>
              <a:t> </a:t>
            </a:r>
            <a:r>
              <a:rPr lang="en-US" sz="4199" dirty="0" err="1">
                <a:solidFill>
                  <a:srgbClr val="000000"/>
                </a:solidFill>
                <a:latin typeface="Muli Regular Bold"/>
              </a:rPr>
              <a:t>diện</a:t>
            </a:r>
            <a:r>
              <a:rPr lang="en-US" sz="4199" dirty="0">
                <a:solidFill>
                  <a:srgbClr val="000000"/>
                </a:solidFill>
                <a:latin typeface="Muli Regular Bold"/>
              </a:rPr>
              <a:t> 10: </a:t>
            </a:r>
            <a:r>
              <a:rPr lang="en-US" sz="4199" dirty="0" err="1">
                <a:solidFill>
                  <a:srgbClr val="000000"/>
                </a:solidFill>
                <a:latin typeface="Muli Regular Bold"/>
              </a:rPr>
              <a:t>Đăng</a:t>
            </a:r>
            <a:r>
              <a:rPr lang="en-US" sz="4199" dirty="0">
                <a:solidFill>
                  <a:srgbClr val="000000"/>
                </a:solidFill>
                <a:latin typeface="Muli Regular Bold"/>
              </a:rPr>
              <a:t> </a:t>
            </a:r>
            <a:r>
              <a:rPr lang="en-US" sz="4199" dirty="0" err="1">
                <a:solidFill>
                  <a:srgbClr val="000000"/>
                </a:solidFill>
                <a:latin typeface="Muli Regular Bold"/>
              </a:rPr>
              <a:t>bài</a:t>
            </a:r>
            <a:r>
              <a:rPr lang="en-US" sz="4199" dirty="0">
                <a:solidFill>
                  <a:srgbClr val="000000"/>
                </a:solidFill>
                <a:latin typeface="Muli Regular Bold"/>
              </a:rPr>
              <a:t> </a:t>
            </a:r>
            <a:r>
              <a:rPr lang="en-US" sz="4199" dirty="0" err="1">
                <a:solidFill>
                  <a:srgbClr val="000000"/>
                </a:solidFill>
                <a:latin typeface="Muli Regular Bold"/>
              </a:rPr>
              <a:t>viết</a:t>
            </a:r>
            <a:r>
              <a:rPr lang="en-US" sz="4199" dirty="0">
                <a:solidFill>
                  <a:srgbClr val="000000"/>
                </a:solidFill>
                <a:latin typeface="Muli Regular Bold"/>
              </a:rPr>
              <a:t> </a:t>
            </a:r>
            <a:r>
              <a:rPr lang="en-US" sz="4199" dirty="0" err="1">
                <a:solidFill>
                  <a:srgbClr val="000000"/>
                </a:solidFill>
                <a:latin typeface="Muli Regular Bold"/>
              </a:rPr>
              <a:t>món</a:t>
            </a:r>
            <a:r>
              <a:rPr lang="en-US" sz="4199" dirty="0">
                <a:solidFill>
                  <a:srgbClr val="000000"/>
                </a:solidFill>
                <a:latin typeface="Muli Regular Bold"/>
              </a:rPr>
              <a:t> </a:t>
            </a:r>
            <a:r>
              <a:rPr lang="en-US" sz="4199" dirty="0" err="1">
                <a:solidFill>
                  <a:srgbClr val="000000"/>
                </a:solidFill>
                <a:latin typeface="Muli Regular Bold"/>
              </a:rPr>
              <a:t>mới</a:t>
            </a:r>
            <a:r>
              <a:rPr lang="en-US" sz="4199" dirty="0">
                <a:solidFill>
                  <a:srgbClr val="000000"/>
                </a:solidFill>
                <a:latin typeface="Muli Regular Bold"/>
              </a:rPr>
              <a:t> </a:t>
            </a: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Các bản phát thảo chi tiết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287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3. Kết luận </a:t>
            </a:r>
          </a:p>
        </p:txBody>
      </p:sp>
      <p:grpSp>
        <p:nvGrpSpPr>
          <p:cNvPr id="3" name="Group 3"/>
          <p:cNvGrpSpPr/>
          <p:nvPr/>
        </p:nvGrpSpPr>
        <p:grpSpPr>
          <a:xfrm rot="-10800000">
            <a:off x="3061137" y="8041551"/>
            <a:ext cx="3480308" cy="301396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5" name="Group 5"/>
          <p:cNvGrpSpPr/>
          <p:nvPr/>
        </p:nvGrpSpPr>
        <p:grpSpPr>
          <a:xfrm rot="-10800000">
            <a:off x="300983" y="8368212"/>
            <a:ext cx="3378391" cy="292570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7" name="TextBox 7"/>
          <p:cNvSpPr txBox="1"/>
          <p:nvPr/>
        </p:nvSpPr>
        <p:spPr>
          <a:xfrm>
            <a:off x="1028700" y="2520102"/>
            <a:ext cx="16230600" cy="29413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Bản phác thảo cuối cùng này là tài liệu xác định ra phạm vi của dự án, nhiệm vụ của những bên liên quan. </a:t>
            </a:r>
          </a:p>
          <a:p>
            <a:pPr marL="906772" lvl="1" indent="-453386" algn="just">
              <a:lnSpc>
                <a:spcPts val="5879"/>
              </a:lnSpc>
              <a:buFont typeface="Arial"/>
              <a:buChar char="•"/>
            </a:pPr>
            <a:r>
              <a:rPr lang="en-US" sz="4199">
                <a:solidFill>
                  <a:srgbClr val="000000"/>
                </a:solidFill>
                <a:latin typeface="Muli Regular"/>
              </a:rPr>
              <a:t>Là cơ sở để nhất trí về mục đích và mục tiêu của dự án để phát triển.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62802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033610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82224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sp>
        <p:nvSpPr>
          <p:cNvPr id="8" name="TextBox 8"/>
          <p:cNvSpPr txBox="1"/>
          <p:nvPr/>
        </p:nvSpPr>
        <p:spPr>
          <a:xfrm>
            <a:off x="1028700" y="3457575"/>
            <a:ext cx="10538959" cy="3371850"/>
          </a:xfrm>
          <a:prstGeom prst="rect">
            <a:avLst/>
          </a:prstGeom>
        </p:spPr>
        <p:txBody>
          <a:bodyPr lIns="0" tIns="0" rIns="0" bIns="0" rtlCol="0" anchor="t">
            <a:spAutoFit/>
          </a:bodyPr>
          <a:lstStyle/>
          <a:p>
            <a:pPr>
              <a:lnSpc>
                <a:spcPts val="8880"/>
              </a:lnSpc>
              <a:spcBef>
                <a:spcPct val="0"/>
              </a:spcBef>
            </a:pPr>
            <a:r>
              <a:rPr lang="en-US" sz="7400" spc="-74">
                <a:solidFill>
                  <a:srgbClr val="000000"/>
                </a:solidFill>
                <a:latin typeface="Muli Bold"/>
              </a:rPr>
              <a:t>VI. KHẢO SÁT Ý KIẾN NGƯỜI DÙNG VỀ BẢN THIẾT KẾ</a:t>
            </a:r>
          </a:p>
        </p:txBody>
      </p:sp>
      <p:sp>
        <p:nvSpPr>
          <p:cNvPr id="9" name="TextBox 9"/>
          <p:cNvSpPr txBox="1"/>
          <p:nvPr/>
        </p:nvSpPr>
        <p:spPr>
          <a:xfrm>
            <a:off x="1028700" y="8937700"/>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Regular Bold"/>
              </a:rPr>
              <a:t>Quay lại Trang Chương trình</a:t>
            </a:r>
          </a:p>
        </p:txBody>
      </p:sp>
      <p:grpSp>
        <p:nvGrpSpPr>
          <p:cNvPr id="10" name="Group 10"/>
          <p:cNvGrpSpPr/>
          <p:nvPr/>
        </p:nvGrpSpPr>
        <p:grpSpPr>
          <a:xfrm>
            <a:off x="1028700" y="1028700"/>
            <a:ext cx="4212844" cy="586200"/>
            <a:chOff x="0" y="0"/>
            <a:chExt cx="5617125" cy="781600"/>
          </a:xfrm>
        </p:grpSpPr>
        <p:sp>
          <p:nvSpPr>
            <p:cNvPr id="11" name="TextBox 11"/>
            <p:cNvSpPr txBox="1"/>
            <p:nvPr/>
          </p:nvSpPr>
          <p:spPr>
            <a:xfrm>
              <a:off x="1293956" y="50863"/>
              <a:ext cx="4323169" cy="622724"/>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Bold"/>
                </a:rPr>
                <a:t>HCI</a:t>
              </a:r>
            </a:p>
          </p:txBody>
        </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905010" cy="781600"/>
            </a:xfrm>
            <a:prstGeom prst="rect">
              <a:avLst/>
            </a:prstGeom>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4572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1. Các tiêu chí khảo sát </a:t>
            </a:r>
          </a:p>
        </p:txBody>
      </p:sp>
      <p:sp>
        <p:nvSpPr>
          <p:cNvPr id="3" name="TextBox 3"/>
          <p:cNvSpPr txBox="1"/>
          <p:nvPr/>
        </p:nvSpPr>
        <p:spPr>
          <a:xfrm>
            <a:off x="1212447" y="1594802"/>
            <a:ext cx="16387297" cy="81419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Giới tính </a:t>
            </a:r>
          </a:p>
          <a:p>
            <a:pPr marL="906772" lvl="1" indent="-453386" algn="just">
              <a:lnSpc>
                <a:spcPts val="5879"/>
              </a:lnSpc>
              <a:buFont typeface="Arial"/>
              <a:buChar char="•"/>
            </a:pPr>
            <a:r>
              <a:rPr lang="en-US" sz="4199">
                <a:solidFill>
                  <a:srgbClr val="000000"/>
                </a:solidFill>
                <a:latin typeface="Muli Regular"/>
              </a:rPr>
              <a:t>Độ tuổi </a:t>
            </a:r>
          </a:p>
          <a:p>
            <a:pPr marL="906772" lvl="1" indent="-453386" algn="just">
              <a:lnSpc>
                <a:spcPts val="5879"/>
              </a:lnSpc>
              <a:buFont typeface="Arial"/>
              <a:buChar char="•"/>
            </a:pPr>
            <a:r>
              <a:rPr lang="en-US" sz="4199">
                <a:solidFill>
                  <a:srgbClr val="000000"/>
                </a:solidFill>
                <a:latin typeface="Muli Regular"/>
              </a:rPr>
              <a:t>Mức độ hài lòng về màu sắc</a:t>
            </a:r>
          </a:p>
          <a:p>
            <a:pPr marL="906772" lvl="1" indent="-453386" algn="just">
              <a:lnSpc>
                <a:spcPts val="5879"/>
              </a:lnSpc>
              <a:buFont typeface="Arial"/>
              <a:buChar char="•"/>
            </a:pPr>
            <a:r>
              <a:rPr lang="en-US" sz="4199">
                <a:solidFill>
                  <a:srgbClr val="000000"/>
                </a:solidFill>
                <a:latin typeface="Muli Regular"/>
              </a:rPr>
              <a:t>Mức độ hài lòng về cách bố trí của các phần</a:t>
            </a:r>
          </a:p>
          <a:p>
            <a:pPr marL="906772" lvl="1" indent="-453386" algn="just">
              <a:lnSpc>
                <a:spcPts val="5879"/>
              </a:lnSpc>
              <a:buFont typeface="Arial"/>
              <a:buChar char="•"/>
            </a:pPr>
            <a:r>
              <a:rPr lang="en-US" sz="4199">
                <a:solidFill>
                  <a:srgbClr val="000000"/>
                </a:solidFill>
                <a:latin typeface="Muli Regular"/>
              </a:rPr>
              <a:t>Mức độ hài lòng về độ dễ sử dụng, dễ hiểu của các biểu tượng</a:t>
            </a:r>
          </a:p>
          <a:p>
            <a:pPr marL="906772" lvl="1" indent="-453386" algn="just">
              <a:lnSpc>
                <a:spcPts val="5879"/>
              </a:lnSpc>
              <a:buFont typeface="Arial"/>
              <a:buChar char="•"/>
            </a:pPr>
            <a:r>
              <a:rPr lang="en-US" sz="4199">
                <a:solidFill>
                  <a:srgbClr val="000000"/>
                </a:solidFill>
                <a:latin typeface="Muli Regular"/>
              </a:rPr>
              <a:t>Mức độ hài lòng về thông tin món ăn được cung cấp</a:t>
            </a:r>
          </a:p>
          <a:p>
            <a:pPr marL="906772" lvl="1" indent="-453386" algn="just">
              <a:lnSpc>
                <a:spcPts val="5879"/>
              </a:lnSpc>
              <a:buFont typeface="Arial"/>
              <a:buChar char="•"/>
            </a:pPr>
            <a:r>
              <a:rPr lang="en-US" sz="4199">
                <a:solidFill>
                  <a:srgbClr val="000000"/>
                </a:solidFill>
                <a:latin typeface="Muli Regular"/>
              </a:rPr>
              <a:t>Mức độ hài lòng về thông tin được hiển thị khi xác nhận đơn hàng. </a:t>
            </a:r>
          </a:p>
          <a:p>
            <a:pPr marL="906772" lvl="1" indent="-453386" algn="just">
              <a:lnSpc>
                <a:spcPts val="5879"/>
              </a:lnSpc>
              <a:buFont typeface="Arial"/>
              <a:buChar char="•"/>
            </a:pPr>
            <a:r>
              <a:rPr lang="en-US" sz="4199">
                <a:solidFill>
                  <a:srgbClr val="000000"/>
                </a:solidFill>
                <a:latin typeface="Muli Regular"/>
              </a:rPr>
              <a:t>Mức độ hài lòng về sự đầy đủ, thuận tiện của bộ lọc món ăn. </a:t>
            </a:r>
          </a:p>
          <a:p>
            <a:pPr marL="906772" lvl="1" indent="-453386" algn="just">
              <a:lnSpc>
                <a:spcPts val="5879"/>
              </a:lnSpc>
              <a:buFont typeface="Arial"/>
              <a:buChar char="•"/>
            </a:pPr>
            <a:r>
              <a:rPr lang="en-US" sz="4199">
                <a:solidFill>
                  <a:srgbClr val="000000"/>
                </a:solidFill>
                <a:latin typeface="Muli Regular"/>
              </a:rPr>
              <a:t>Mức độ hài lòng về chức năng đăng ký, đăng nhập</a:t>
            </a:r>
          </a:p>
          <a:p>
            <a:pPr marL="906772" lvl="1" indent="-453386" algn="just">
              <a:lnSpc>
                <a:spcPts val="5879"/>
              </a:lnSpc>
              <a:buFont typeface="Arial"/>
              <a:buChar char="•"/>
            </a:pPr>
            <a:r>
              <a:rPr lang="en-US" sz="4199">
                <a:solidFill>
                  <a:srgbClr val="000000"/>
                </a:solidFill>
                <a:latin typeface="Muli Regular"/>
              </a:rPr>
              <a:t>Ý kiến đóng góp khác về bản thiết kế giao diện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514646" y="1725806"/>
            <a:ext cx="10677354" cy="756617"/>
          </a:xfrm>
          <a:prstGeom prst="rect">
            <a:avLst/>
          </a:prstGeom>
        </p:spPr>
        <p:txBody>
          <a:bodyPr wrap="square" lIns="0" tIns="0" rIns="0" bIns="0" rtlCol="0" anchor="t">
            <a:spAutoFit/>
          </a:bodyPr>
          <a:lstStyle/>
          <a:p>
            <a:pPr algn="just">
              <a:lnSpc>
                <a:spcPts val="5879"/>
              </a:lnSpc>
              <a:spcBef>
                <a:spcPct val="0"/>
              </a:spcBef>
            </a:pPr>
            <a:r>
              <a:rPr lang="en-US" sz="4199" dirty="0">
                <a:solidFill>
                  <a:srgbClr val="000000"/>
                </a:solidFill>
                <a:latin typeface="Muli Regular Bold"/>
              </a:rPr>
              <a:t>- </a:t>
            </a:r>
            <a:r>
              <a:rPr lang="en-US" sz="4199" dirty="0" err="1">
                <a:solidFill>
                  <a:srgbClr val="000000"/>
                </a:solidFill>
                <a:latin typeface="Muli Regular Bold"/>
              </a:rPr>
              <a:t>Tổng</a:t>
            </a:r>
            <a:r>
              <a:rPr lang="en-US" sz="4199" dirty="0">
                <a:solidFill>
                  <a:srgbClr val="000000"/>
                </a:solidFill>
                <a:latin typeface="Muli Regular Bold"/>
              </a:rPr>
              <a:t> </a:t>
            </a:r>
            <a:r>
              <a:rPr lang="en-US" sz="4199" dirty="0" err="1">
                <a:solidFill>
                  <a:srgbClr val="000000"/>
                </a:solidFill>
                <a:latin typeface="Muli Regular Bold"/>
              </a:rPr>
              <a:t>số</a:t>
            </a:r>
            <a:r>
              <a:rPr lang="en-US" sz="4199" dirty="0">
                <a:solidFill>
                  <a:srgbClr val="000000"/>
                </a:solidFill>
                <a:latin typeface="Muli Regular Bold"/>
              </a:rPr>
              <a:t> </a:t>
            </a:r>
            <a:r>
              <a:rPr lang="en-US" sz="4199" dirty="0" err="1">
                <a:solidFill>
                  <a:srgbClr val="000000"/>
                </a:solidFill>
                <a:latin typeface="Muli Regular Bold"/>
              </a:rPr>
              <a:t>có</a:t>
            </a:r>
            <a:r>
              <a:rPr lang="en-US" sz="4199" dirty="0">
                <a:solidFill>
                  <a:srgbClr val="000000"/>
                </a:solidFill>
                <a:latin typeface="Muli Regular Bold"/>
              </a:rPr>
              <a:t> 20 </a:t>
            </a:r>
            <a:r>
              <a:rPr lang="en-US" sz="4199" dirty="0" err="1">
                <a:solidFill>
                  <a:srgbClr val="000000"/>
                </a:solidFill>
                <a:latin typeface="Muli Regular Bold"/>
              </a:rPr>
              <a:t>người</a:t>
            </a:r>
            <a:r>
              <a:rPr lang="en-US" sz="4199" dirty="0">
                <a:solidFill>
                  <a:srgbClr val="000000"/>
                </a:solidFill>
                <a:latin typeface="Muli Regular Bold"/>
              </a:rPr>
              <a:t> </a:t>
            </a:r>
            <a:r>
              <a:rPr lang="en-US" sz="4199" dirty="0" err="1">
                <a:solidFill>
                  <a:srgbClr val="000000"/>
                </a:solidFill>
                <a:latin typeface="Muli Regular Bold"/>
              </a:rPr>
              <a:t>tham</a:t>
            </a:r>
            <a:r>
              <a:rPr lang="en-US" sz="4199" dirty="0">
                <a:solidFill>
                  <a:srgbClr val="000000"/>
                </a:solidFill>
                <a:latin typeface="Muli Regular Bold"/>
              </a:rPr>
              <a:t> </a:t>
            </a:r>
            <a:r>
              <a:rPr lang="en-US" sz="4199" dirty="0" err="1">
                <a:solidFill>
                  <a:srgbClr val="000000"/>
                </a:solidFill>
                <a:latin typeface="Muli Regular Bold"/>
              </a:rPr>
              <a:t>gia</a:t>
            </a:r>
            <a:r>
              <a:rPr lang="en-US" sz="4199" dirty="0">
                <a:solidFill>
                  <a:srgbClr val="000000"/>
                </a:solidFill>
                <a:latin typeface="Muli Regular Bold"/>
              </a:rPr>
              <a:t> </a:t>
            </a:r>
            <a:r>
              <a:rPr lang="en-US" sz="4199" dirty="0" err="1">
                <a:solidFill>
                  <a:srgbClr val="000000"/>
                </a:solidFill>
                <a:latin typeface="Muli Regular Bold"/>
              </a:rPr>
              <a:t>khảo</a:t>
            </a:r>
            <a:r>
              <a:rPr lang="en-US" sz="4199" dirty="0">
                <a:solidFill>
                  <a:srgbClr val="000000"/>
                </a:solidFill>
                <a:latin typeface="Muli Regular Bold"/>
              </a:rPr>
              <a:t> </a:t>
            </a:r>
            <a:r>
              <a:rPr lang="en-US" sz="4199" dirty="0" err="1">
                <a:solidFill>
                  <a:srgbClr val="000000"/>
                </a:solidFill>
                <a:latin typeface="Muli Regular Bold"/>
              </a:rPr>
              <a:t>sát</a:t>
            </a:r>
            <a:r>
              <a:rPr lang="en-US" sz="4199" dirty="0">
                <a:solidFill>
                  <a:srgbClr val="000000"/>
                </a:solidFill>
                <a:latin typeface="Muli Regular Bold"/>
              </a:rPr>
              <a:t>.</a:t>
            </a:r>
          </a:p>
        </p:txBody>
      </p:sp>
      <p:sp>
        <p:nvSpPr>
          <p:cNvPr id="3" name="TextBox 3"/>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Kết quả khảo sát</a:t>
            </a:r>
          </a:p>
        </p:txBody>
      </p:sp>
      <p:sp>
        <p:nvSpPr>
          <p:cNvPr id="4" name="TextBox 4"/>
          <p:cNvSpPr txBox="1"/>
          <p:nvPr/>
        </p:nvSpPr>
        <p:spPr>
          <a:xfrm>
            <a:off x="1898496" y="2651297"/>
            <a:ext cx="3740304"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a. </a:t>
            </a:r>
            <a:r>
              <a:rPr lang="en-US" sz="4199" dirty="0" err="1">
                <a:solidFill>
                  <a:srgbClr val="000000"/>
                </a:solidFill>
                <a:latin typeface="Muli Regular"/>
              </a:rPr>
              <a:t>Về</a:t>
            </a:r>
            <a:r>
              <a:rPr lang="en-US" sz="4199" dirty="0">
                <a:solidFill>
                  <a:srgbClr val="000000"/>
                </a:solidFill>
                <a:latin typeface="Muli Regular"/>
              </a:rPr>
              <a:t> </a:t>
            </a:r>
            <a:r>
              <a:rPr lang="en-US" sz="4199" dirty="0" err="1">
                <a:solidFill>
                  <a:srgbClr val="000000"/>
                </a:solidFill>
                <a:latin typeface="Muli Regular"/>
              </a:rPr>
              <a:t>giới</a:t>
            </a:r>
            <a:r>
              <a:rPr lang="en-US" sz="4199" dirty="0">
                <a:solidFill>
                  <a:srgbClr val="000000"/>
                </a:solidFill>
                <a:latin typeface="Muli Regular"/>
              </a:rPr>
              <a:t> </a:t>
            </a:r>
            <a:r>
              <a:rPr lang="en-US" sz="4199" dirty="0" err="1">
                <a:solidFill>
                  <a:srgbClr val="000000"/>
                </a:solidFill>
                <a:latin typeface="Muli Regular"/>
              </a:rPr>
              <a:t>tính</a:t>
            </a:r>
            <a:endParaRPr lang="en-US" sz="4199" dirty="0">
              <a:solidFill>
                <a:srgbClr val="000000"/>
              </a:solidFill>
              <a:latin typeface="Muli Regular"/>
            </a:endParaRPr>
          </a:p>
        </p:txBody>
      </p:sp>
      <p:pic>
        <p:nvPicPr>
          <p:cNvPr id="5" name="Picture 5"/>
          <p:cNvPicPr>
            <a:picLocks noChangeAspect="1"/>
          </p:cNvPicPr>
          <p:nvPr/>
        </p:nvPicPr>
        <p:blipFill>
          <a:blip r:embed="rId2"/>
          <a:srcRect/>
          <a:stretch>
            <a:fillRect/>
          </a:stretch>
        </p:blipFill>
        <p:spPr>
          <a:xfrm>
            <a:off x="3162723" y="3649518"/>
            <a:ext cx="11962553" cy="57151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8665223"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Mục đích</a:t>
            </a:r>
          </a:p>
        </p:txBody>
      </p:sp>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1029067" y="8956719"/>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F4F4F4"/>
                </a:solidFill>
                <a:latin typeface="Muli Regular Bold"/>
              </a:rPr>
              <a:t>Quay lại Trang Chương trình</a:t>
            </a:r>
          </a:p>
        </p:txBody>
      </p:sp>
      <p:sp>
        <p:nvSpPr>
          <p:cNvPr id="12" name="TextBox 12"/>
          <p:cNvSpPr txBox="1"/>
          <p:nvPr/>
        </p:nvSpPr>
        <p:spPr>
          <a:xfrm>
            <a:off x="1028700" y="2284737"/>
            <a:ext cx="16230600"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Xác định được các vấn đề trong sản phẩm từ đó có thể tối ưu, loại bỏ trước khi thiết kế cuối cùng được tạo ra.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199810" y="4117980"/>
            <a:ext cx="9888380" cy="4838495"/>
          </a:xfrm>
          <a:prstGeom prst="rect">
            <a:avLst/>
          </a:prstGeom>
        </p:spPr>
      </p:pic>
      <p:sp>
        <p:nvSpPr>
          <p:cNvPr id="3" name="TextBox 3"/>
          <p:cNvSpPr txBox="1"/>
          <p:nvPr/>
        </p:nvSpPr>
        <p:spPr>
          <a:xfrm>
            <a:off x="1514646" y="1725806"/>
            <a:ext cx="10296354" cy="756617"/>
          </a:xfrm>
          <a:prstGeom prst="rect">
            <a:avLst/>
          </a:prstGeom>
        </p:spPr>
        <p:txBody>
          <a:bodyPr wrap="square" lIns="0" tIns="0" rIns="0" bIns="0" rtlCol="0" anchor="t">
            <a:spAutoFit/>
          </a:bodyPr>
          <a:lstStyle/>
          <a:p>
            <a:pPr algn="just">
              <a:lnSpc>
                <a:spcPts val="5879"/>
              </a:lnSpc>
              <a:spcBef>
                <a:spcPct val="0"/>
              </a:spcBef>
            </a:pPr>
            <a:r>
              <a:rPr lang="en-US" sz="4199" dirty="0">
                <a:solidFill>
                  <a:srgbClr val="000000"/>
                </a:solidFill>
                <a:latin typeface="Muli Regular Bold"/>
              </a:rPr>
              <a:t>- </a:t>
            </a:r>
            <a:r>
              <a:rPr lang="en-US" sz="4199" dirty="0" err="1">
                <a:solidFill>
                  <a:srgbClr val="000000"/>
                </a:solidFill>
                <a:latin typeface="Muli Regular Bold"/>
              </a:rPr>
              <a:t>Tổng</a:t>
            </a:r>
            <a:r>
              <a:rPr lang="en-US" sz="4199" dirty="0">
                <a:solidFill>
                  <a:srgbClr val="000000"/>
                </a:solidFill>
                <a:latin typeface="Muli Regular Bold"/>
              </a:rPr>
              <a:t> </a:t>
            </a:r>
            <a:r>
              <a:rPr lang="en-US" sz="4199" dirty="0" err="1">
                <a:solidFill>
                  <a:srgbClr val="000000"/>
                </a:solidFill>
                <a:latin typeface="Muli Regular Bold"/>
              </a:rPr>
              <a:t>số</a:t>
            </a:r>
            <a:r>
              <a:rPr lang="en-US" sz="4199" dirty="0">
                <a:solidFill>
                  <a:srgbClr val="000000"/>
                </a:solidFill>
                <a:latin typeface="Muli Regular Bold"/>
              </a:rPr>
              <a:t> </a:t>
            </a:r>
            <a:r>
              <a:rPr lang="en-US" sz="4199" dirty="0" err="1">
                <a:solidFill>
                  <a:srgbClr val="000000"/>
                </a:solidFill>
                <a:latin typeface="Muli Regular Bold"/>
              </a:rPr>
              <a:t>có</a:t>
            </a:r>
            <a:r>
              <a:rPr lang="en-US" sz="4199" dirty="0">
                <a:solidFill>
                  <a:srgbClr val="000000"/>
                </a:solidFill>
                <a:latin typeface="Muli Regular Bold"/>
              </a:rPr>
              <a:t> 20 </a:t>
            </a:r>
            <a:r>
              <a:rPr lang="en-US" sz="4199" dirty="0" err="1">
                <a:solidFill>
                  <a:srgbClr val="000000"/>
                </a:solidFill>
                <a:latin typeface="Muli Regular Bold"/>
              </a:rPr>
              <a:t>người</a:t>
            </a:r>
            <a:r>
              <a:rPr lang="en-US" sz="4199" dirty="0">
                <a:solidFill>
                  <a:srgbClr val="000000"/>
                </a:solidFill>
                <a:latin typeface="Muli Regular Bold"/>
              </a:rPr>
              <a:t> </a:t>
            </a:r>
            <a:r>
              <a:rPr lang="en-US" sz="4199" dirty="0" err="1">
                <a:solidFill>
                  <a:srgbClr val="000000"/>
                </a:solidFill>
                <a:latin typeface="Muli Regular Bold"/>
              </a:rPr>
              <a:t>tham</a:t>
            </a:r>
            <a:r>
              <a:rPr lang="en-US" sz="4199" dirty="0">
                <a:solidFill>
                  <a:srgbClr val="000000"/>
                </a:solidFill>
                <a:latin typeface="Muli Regular Bold"/>
              </a:rPr>
              <a:t> </a:t>
            </a:r>
            <a:r>
              <a:rPr lang="en-US" sz="4199" dirty="0" err="1">
                <a:solidFill>
                  <a:srgbClr val="000000"/>
                </a:solidFill>
                <a:latin typeface="Muli Regular Bold"/>
              </a:rPr>
              <a:t>gia</a:t>
            </a:r>
            <a:r>
              <a:rPr lang="en-US" sz="4199" dirty="0">
                <a:solidFill>
                  <a:srgbClr val="000000"/>
                </a:solidFill>
                <a:latin typeface="Muli Regular Bold"/>
              </a:rPr>
              <a:t> </a:t>
            </a:r>
            <a:r>
              <a:rPr lang="en-US" sz="4199" dirty="0" err="1">
                <a:solidFill>
                  <a:srgbClr val="000000"/>
                </a:solidFill>
                <a:latin typeface="Muli Regular Bold"/>
              </a:rPr>
              <a:t>khảo</a:t>
            </a:r>
            <a:r>
              <a:rPr lang="en-US" sz="4199" dirty="0">
                <a:solidFill>
                  <a:srgbClr val="000000"/>
                </a:solidFill>
                <a:latin typeface="Muli Regular Bold"/>
              </a:rPr>
              <a:t> </a:t>
            </a:r>
            <a:r>
              <a:rPr lang="en-US" sz="4199" dirty="0" err="1">
                <a:solidFill>
                  <a:srgbClr val="000000"/>
                </a:solidFill>
                <a:latin typeface="Muli Regular Bold"/>
              </a:rPr>
              <a:t>sát</a:t>
            </a:r>
            <a:r>
              <a:rPr lang="en-US" sz="4199" dirty="0">
                <a:solidFill>
                  <a:srgbClr val="000000"/>
                </a:solidFill>
                <a:latin typeface="Muli Regular Bold"/>
              </a:rPr>
              <a:t>.</a:t>
            </a: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Kết quả khảo sát</a:t>
            </a:r>
          </a:p>
        </p:txBody>
      </p:sp>
      <p:sp>
        <p:nvSpPr>
          <p:cNvPr id="5" name="TextBox 5"/>
          <p:cNvSpPr txBox="1"/>
          <p:nvPr/>
        </p:nvSpPr>
        <p:spPr>
          <a:xfrm>
            <a:off x="2032070" y="2651297"/>
            <a:ext cx="3454330"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b. </a:t>
            </a:r>
            <a:r>
              <a:rPr lang="en-US" sz="4199" dirty="0" err="1">
                <a:solidFill>
                  <a:srgbClr val="000000"/>
                </a:solidFill>
                <a:latin typeface="Muli Regular"/>
              </a:rPr>
              <a:t>Về</a:t>
            </a:r>
            <a:r>
              <a:rPr lang="en-US" sz="4199" dirty="0">
                <a:solidFill>
                  <a:srgbClr val="000000"/>
                </a:solidFill>
                <a:latin typeface="Muli Regular"/>
              </a:rPr>
              <a:t> </a:t>
            </a:r>
            <a:r>
              <a:rPr lang="en-US" sz="4199" dirty="0" err="1">
                <a:solidFill>
                  <a:srgbClr val="000000"/>
                </a:solidFill>
                <a:latin typeface="Muli Regular"/>
              </a:rPr>
              <a:t>độ</a:t>
            </a:r>
            <a:r>
              <a:rPr lang="en-US" sz="4199" dirty="0">
                <a:solidFill>
                  <a:srgbClr val="000000"/>
                </a:solidFill>
                <a:latin typeface="Muli Regular"/>
              </a:rPr>
              <a:t> </a:t>
            </a:r>
            <a:r>
              <a:rPr lang="en-US" sz="4199" dirty="0" err="1">
                <a:solidFill>
                  <a:srgbClr val="000000"/>
                </a:solidFill>
                <a:latin typeface="Muli Regular"/>
              </a:rPr>
              <a:t>tuổi</a:t>
            </a:r>
            <a:endParaRPr lang="en-US" sz="4199" dirty="0">
              <a:solidFill>
                <a:srgbClr val="000000"/>
              </a:solidFill>
              <a:latin typeface="Muli Regul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66204" y="4103359"/>
            <a:ext cx="9879582" cy="4668633"/>
          </a:xfrm>
          <a:prstGeom prst="rect">
            <a:avLst/>
          </a:prstGeom>
        </p:spPr>
      </p:pic>
      <p:sp>
        <p:nvSpPr>
          <p:cNvPr id="3" name="TextBox 3"/>
          <p:cNvSpPr txBox="1"/>
          <p:nvPr/>
        </p:nvSpPr>
        <p:spPr>
          <a:xfrm>
            <a:off x="1514646" y="1725806"/>
            <a:ext cx="10448754" cy="756617"/>
          </a:xfrm>
          <a:prstGeom prst="rect">
            <a:avLst/>
          </a:prstGeom>
        </p:spPr>
        <p:txBody>
          <a:bodyPr wrap="square" lIns="0" tIns="0" rIns="0" bIns="0" rtlCol="0" anchor="t">
            <a:spAutoFit/>
          </a:bodyPr>
          <a:lstStyle/>
          <a:p>
            <a:pPr algn="just">
              <a:lnSpc>
                <a:spcPts val="5879"/>
              </a:lnSpc>
              <a:spcBef>
                <a:spcPct val="0"/>
              </a:spcBef>
            </a:pPr>
            <a:r>
              <a:rPr lang="en-US" sz="4199" dirty="0">
                <a:solidFill>
                  <a:srgbClr val="000000"/>
                </a:solidFill>
                <a:latin typeface="Muli Regular Bold"/>
              </a:rPr>
              <a:t>- </a:t>
            </a:r>
            <a:r>
              <a:rPr lang="en-US" sz="4199" dirty="0" err="1">
                <a:solidFill>
                  <a:srgbClr val="000000"/>
                </a:solidFill>
                <a:latin typeface="Muli Regular Bold"/>
              </a:rPr>
              <a:t>Tổng</a:t>
            </a:r>
            <a:r>
              <a:rPr lang="en-US" sz="4199" dirty="0">
                <a:solidFill>
                  <a:srgbClr val="000000"/>
                </a:solidFill>
                <a:latin typeface="Muli Regular Bold"/>
              </a:rPr>
              <a:t> </a:t>
            </a:r>
            <a:r>
              <a:rPr lang="en-US" sz="4199" dirty="0" err="1">
                <a:solidFill>
                  <a:srgbClr val="000000"/>
                </a:solidFill>
                <a:latin typeface="Muli Regular Bold"/>
              </a:rPr>
              <a:t>số</a:t>
            </a:r>
            <a:r>
              <a:rPr lang="en-US" sz="4199" dirty="0">
                <a:solidFill>
                  <a:srgbClr val="000000"/>
                </a:solidFill>
                <a:latin typeface="Muli Regular Bold"/>
              </a:rPr>
              <a:t> </a:t>
            </a:r>
            <a:r>
              <a:rPr lang="en-US" sz="4199" dirty="0" err="1">
                <a:solidFill>
                  <a:srgbClr val="000000"/>
                </a:solidFill>
                <a:latin typeface="Muli Regular Bold"/>
              </a:rPr>
              <a:t>có</a:t>
            </a:r>
            <a:r>
              <a:rPr lang="en-US" sz="4199" dirty="0">
                <a:solidFill>
                  <a:srgbClr val="000000"/>
                </a:solidFill>
                <a:latin typeface="Muli Regular Bold"/>
              </a:rPr>
              <a:t> 20 </a:t>
            </a:r>
            <a:r>
              <a:rPr lang="en-US" sz="4199" dirty="0" err="1">
                <a:solidFill>
                  <a:srgbClr val="000000"/>
                </a:solidFill>
                <a:latin typeface="Muli Regular Bold"/>
              </a:rPr>
              <a:t>người</a:t>
            </a:r>
            <a:r>
              <a:rPr lang="en-US" sz="4199" dirty="0">
                <a:solidFill>
                  <a:srgbClr val="000000"/>
                </a:solidFill>
                <a:latin typeface="Muli Regular Bold"/>
              </a:rPr>
              <a:t> </a:t>
            </a:r>
            <a:r>
              <a:rPr lang="en-US" sz="4199" dirty="0" err="1">
                <a:solidFill>
                  <a:srgbClr val="000000"/>
                </a:solidFill>
                <a:latin typeface="Muli Regular Bold"/>
              </a:rPr>
              <a:t>tham</a:t>
            </a:r>
            <a:r>
              <a:rPr lang="en-US" sz="4199" dirty="0">
                <a:solidFill>
                  <a:srgbClr val="000000"/>
                </a:solidFill>
                <a:latin typeface="Muli Regular Bold"/>
              </a:rPr>
              <a:t> </a:t>
            </a:r>
            <a:r>
              <a:rPr lang="en-US" sz="4199" dirty="0" err="1">
                <a:solidFill>
                  <a:srgbClr val="000000"/>
                </a:solidFill>
                <a:latin typeface="Muli Regular Bold"/>
              </a:rPr>
              <a:t>gia</a:t>
            </a:r>
            <a:r>
              <a:rPr lang="en-US" sz="4199" dirty="0">
                <a:solidFill>
                  <a:srgbClr val="000000"/>
                </a:solidFill>
                <a:latin typeface="Muli Regular Bold"/>
              </a:rPr>
              <a:t> </a:t>
            </a:r>
            <a:r>
              <a:rPr lang="en-US" sz="4199" dirty="0" err="1">
                <a:solidFill>
                  <a:srgbClr val="000000"/>
                </a:solidFill>
                <a:latin typeface="Muli Regular Bold"/>
              </a:rPr>
              <a:t>khảo</a:t>
            </a:r>
            <a:r>
              <a:rPr lang="en-US" sz="4199" dirty="0">
                <a:solidFill>
                  <a:srgbClr val="000000"/>
                </a:solidFill>
                <a:latin typeface="Muli Regular Bold"/>
              </a:rPr>
              <a:t> </a:t>
            </a:r>
            <a:r>
              <a:rPr lang="en-US" sz="4199" dirty="0" err="1">
                <a:solidFill>
                  <a:srgbClr val="000000"/>
                </a:solidFill>
                <a:latin typeface="Muli Regular Bold"/>
              </a:rPr>
              <a:t>sát</a:t>
            </a:r>
            <a:r>
              <a:rPr lang="en-US" sz="4199" dirty="0">
                <a:solidFill>
                  <a:srgbClr val="000000"/>
                </a:solidFill>
                <a:latin typeface="Muli Regular Bold"/>
              </a:rPr>
              <a:t>.</a:t>
            </a: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Kết quả khảo sát</a:t>
            </a:r>
          </a:p>
        </p:txBody>
      </p:sp>
      <p:sp>
        <p:nvSpPr>
          <p:cNvPr id="5" name="TextBox 5"/>
          <p:cNvSpPr txBox="1"/>
          <p:nvPr/>
        </p:nvSpPr>
        <p:spPr>
          <a:xfrm>
            <a:off x="1879670" y="2590677"/>
            <a:ext cx="14198530" cy="756617"/>
          </a:xfrm>
          <a:prstGeom prst="rect">
            <a:avLst/>
          </a:prstGeom>
        </p:spPr>
        <p:txBody>
          <a:bodyPr wrap="square" lIns="0" tIns="0" rIns="0" bIns="0" rtlCol="0" anchor="t">
            <a:spAutoFit/>
          </a:bodyPr>
          <a:lstStyle/>
          <a:p>
            <a:pPr algn="just">
              <a:lnSpc>
                <a:spcPts val="5879"/>
              </a:lnSpc>
              <a:spcBef>
                <a:spcPct val="0"/>
              </a:spcBef>
            </a:pPr>
            <a:r>
              <a:rPr lang="en-US" sz="4199" dirty="0">
                <a:solidFill>
                  <a:srgbClr val="000000"/>
                </a:solidFill>
                <a:latin typeface="Muli Regular"/>
              </a:rPr>
              <a:t>c. </a:t>
            </a:r>
            <a:r>
              <a:rPr lang="en-US" sz="4199" dirty="0" err="1">
                <a:solidFill>
                  <a:srgbClr val="000000"/>
                </a:solidFill>
                <a:latin typeface="Muli Regular"/>
              </a:rPr>
              <a:t>Về</a:t>
            </a:r>
            <a:r>
              <a:rPr lang="en-US" sz="4199" dirty="0">
                <a:solidFill>
                  <a:srgbClr val="000000"/>
                </a:solidFill>
                <a:latin typeface="Muli Regular"/>
              </a:rPr>
              <a:t> </a:t>
            </a:r>
            <a:r>
              <a:rPr lang="en-US" sz="4199" dirty="0" err="1">
                <a:solidFill>
                  <a:srgbClr val="000000"/>
                </a:solidFill>
                <a:latin typeface="Muli Regular"/>
              </a:rPr>
              <a:t>mức</a:t>
            </a:r>
            <a:r>
              <a:rPr lang="en-US" sz="4199" dirty="0">
                <a:solidFill>
                  <a:srgbClr val="000000"/>
                </a:solidFill>
                <a:latin typeface="Muli Regular"/>
              </a:rPr>
              <a:t> </a:t>
            </a:r>
            <a:r>
              <a:rPr lang="en-US" sz="4199" dirty="0" err="1">
                <a:solidFill>
                  <a:srgbClr val="000000"/>
                </a:solidFill>
                <a:latin typeface="Muli Regular"/>
              </a:rPr>
              <a:t>độ</a:t>
            </a:r>
            <a:r>
              <a:rPr lang="en-US" sz="4199" dirty="0">
                <a:solidFill>
                  <a:srgbClr val="000000"/>
                </a:solidFill>
                <a:latin typeface="Muli Regular"/>
              </a:rPr>
              <a:t> </a:t>
            </a:r>
            <a:r>
              <a:rPr lang="en-US" sz="4199" dirty="0" err="1">
                <a:solidFill>
                  <a:srgbClr val="000000"/>
                </a:solidFill>
                <a:latin typeface="Muli Regular"/>
              </a:rPr>
              <a:t>hài</a:t>
            </a:r>
            <a:r>
              <a:rPr lang="en-US" sz="4199" dirty="0">
                <a:solidFill>
                  <a:srgbClr val="000000"/>
                </a:solidFill>
                <a:latin typeface="Muli Regular"/>
              </a:rPr>
              <a:t> </a:t>
            </a:r>
            <a:r>
              <a:rPr lang="en-US" sz="4199" dirty="0" err="1">
                <a:solidFill>
                  <a:srgbClr val="000000"/>
                </a:solidFill>
                <a:latin typeface="Muli Regular"/>
              </a:rPr>
              <a:t>lòng</a:t>
            </a:r>
            <a:r>
              <a:rPr lang="en-US" sz="4199" dirty="0">
                <a:solidFill>
                  <a:srgbClr val="000000"/>
                </a:solidFill>
                <a:latin typeface="Muli Regular"/>
              </a:rPr>
              <a:t> </a:t>
            </a:r>
            <a:r>
              <a:rPr lang="en-US" sz="4199" dirty="0" err="1">
                <a:solidFill>
                  <a:srgbClr val="000000"/>
                </a:solidFill>
                <a:latin typeface="Muli Regular"/>
              </a:rPr>
              <a:t>về</a:t>
            </a:r>
            <a:r>
              <a:rPr lang="en-US" sz="4199" dirty="0">
                <a:solidFill>
                  <a:srgbClr val="000000"/>
                </a:solidFill>
                <a:latin typeface="Muli Regular"/>
              </a:rPr>
              <a:t> </a:t>
            </a:r>
            <a:r>
              <a:rPr lang="en-US" sz="4199" dirty="0" err="1">
                <a:solidFill>
                  <a:srgbClr val="000000"/>
                </a:solidFill>
                <a:latin typeface="Muli Regular"/>
              </a:rPr>
              <a:t>màu</a:t>
            </a:r>
            <a:r>
              <a:rPr lang="en-US" sz="4199" dirty="0">
                <a:solidFill>
                  <a:srgbClr val="000000"/>
                </a:solidFill>
                <a:latin typeface="Muli Regular"/>
              </a:rPr>
              <a:t> </a:t>
            </a:r>
            <a:r>
              <a:rPr lang="en-US" sz="4199" dirty="0" err="1">
                <a:solidFill>
                  <a:srgbClr val="000000"/>
                </a:solidFill>
                <a:latin typeface="Muli Regular"/>
              </a:rPr>
              <a:t>sắc</a:t>
            </a:r>
            <a:r>
              <a:rPr lang="en-US" sz="4199" dirty="0">
                <a:solidFill>
                  <a:srgbClr val="000000"/>
                </a:solidFill>
                <a:latin typeface="Muli Regular"/>
              </a:rPr>
              <a:t>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a:t>
            </a:r>
            <a:r>
              <a:rPr lang="en-US" sz="4199" dirty="0" err="1">
                <a:solidFill>
                  <a:srgbClr val="000000"/>
                </a:solidFill>
                <a:latin typeface="Muli Regular"/>
              </a:rPr>
              <a:t>của</a:t>
            </a:r>
            <a:r>
              <a:rPr lang="en-US" sz="4199" dirty="0">
                <a:solidFill>
                  <a:srgbClr val="000000"/>
                </a:solidFill>
                <a:latin typeface="Muli Regular"/>
              </a:rPr>
              <a:t> </a:t>
            </a:r>
            <a:r>
              <a:rPr lang="en-US" sz="4199" dirty="0" err="1">
                <a:solidFill>
                  <a:srgbClr val="000000"/>
                </a:solidFill>
                <a:latin typeface="Muli Regular"/>
              </a:rPr>
              <a:t>hệ</a:t>
            </a:r>
            <a:r>
              <a:rPr lang="en-US" sz="4199" dirty="0">
                <a:solidFill>
                  <a:srgbClr val="000000"/>
                </a:solidFill>
                <a:latin typeface="Muli Regular"/>
              </a:rPr>
              <a:t> </a:t>
            </a:r>
            <a:r>
              <a:rPr lang="en-US" sz="4199" dirty="0" err="1">
                <a:solidFill>
                  <a:srgbClr val="000000"/>
                </a:solidFill>
                <a:latin typeface="Muli Regular"/>
              </a:rPr>
              <a:t>thống</a:t>
            </a:r>
            <a:r>
              <a:rPr lang="en-US" sz="4199" dirty="0">
                <a:solidFill>
                  <a:srgbClr val="000000"/>
                </a:solidFill>
                <a:latin typeface="Muli Regular"/>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10823" y="4576055"/>
            <a:ext cx="9866355" cy="4577419"/>
          </a:xfrm>
          <a:prstGeom prst="rect">
            <a:avLst/>
          </a:prstGeom>
        </p:spPr>
      </p:pic>
      <p:sp>
        <p:nvSpPr>
          <p:cNvPr id="3" name="TextBox 3"/>
          <p:cNvSpPr txBox="1"/>
          <p:nvPr/>
        </p:nvSpPr>
        <p:spPr>
          <a:xfrm>
            <a:off x="1514646" y="1725806"/>
            <a:ext cx="10372554" cy="756617"/>
          </a:xfrm>
          <a:prstGeom prst="rect">
            <a:avLst/>
          </a:prstGeom>
        </p:spPr>
        <p:txBody>
          <a:bodyPr wrap="square" lIns="0" tIns="0" rIns="0" bIns="0" rtlCol="0" anchor="t">
            <a:spAutoFit/>
          </a:bodyPr>
          <a:lstStyle/>
          <a:p>
            <a:pPr algn="just">
              <a:lnSpc>
                <a:spcPts val="5879"/>
              </a:lnSpc>
              <a:spcBef>
                <a:spcPct val="0"/>
              </a:spcBef>
            </a:pPr>
            <a:r>
              <a:rPr lang="en-US" sz="4199" dirty="0">
                <a:solidFill>
                  <a:srgbClr val="000000"/>
                </a:solidFill>
                <a:latin typeface="Muli Regular Bold"/>
              </a:rPr>
              <a:t>- </a:t>
            </a:r>
            <a:r>
              <a:rPr lang="en-US" sz="4199" dirty="0" err="1">
                <a:solidFill>
                  <a:srgbClr val="000000"/>
                </a:solidFill>
                <a:latin typeface="Muli Regular Bold"/>
              </a:rPr>
              <a:t>Tổng</a:t>
            </a:r>
            <a:r>
              <a:rPr lang="en-US" sz="4199" dirty="0">
                <a:solidFill>
                  <a:srgbClr val="000000"/>
                </a:solidFill>
                <a:latin typeface="Muli Regular Bold"/>
              </a:rPr>
              <a:t> </a:t>
            </a:r>
            <a:r>
              <a:rPr lang="en-US" sz="4199" dirty="0" err="1">
                <a:solidFill>
                  <a:srgbClr val="000000"/>
                </a:solidFill>
                <a:latin typeface="Muli Regular Bold"/>
              </a:rPr>
              <a:t>số</a:t>
            </a:r>
            <a:r>
              <a:rPr lang="en-US" sz="4199" dirty="0">
                <a:solidFill>
                  <a:srgbClr val="000000"/>
                </a:solidFill>
                <a:latin typeface="Muli Regular Bold"/>
              </a:rPr>
              <a:t> </a:t>
            </a:r>
            <a:r>
              <a:rPr lang="en-US" sz="4199" dirty="0" err="1">
                <a:solidFill>
                  <a:srgbClr val="000000"/>
                </a:solidFill>
                <a:latin typeface="Muli Regular Bold"/>
              </a:rPr>
              <a:t>có</a:t>
            </a:r>
            <a:r>
              <a:rPr lang="en-US" sz="4199" dirty="0">
                <a:solidFill>
                  <a:srgbClr val="000000"/>
                </a:solidFill>
                <a:latin typeface="Muli Regular Bold"/>
              </a:rPr>
              <a:t> 20 </a:t>
            </a:r>
            <a:r>
              <a:rPr lang="en-US" sz="4199" dirty="0" err="1">
                <a:solidFill>
                  <a:srgbClr val="000000"/>
                </a:solidFill>
                <a:latin typeface="Muli Regular Bold"/>
              </a:rPr>
              <a:t>người</a:t>
            </a:r>
            <a:r>
              <a:rPr lang="en-US" sz="4199" dirty="0">
                <a:solidFill>
                  <a:srgbClr val="000000"/>
                </a:solidFill>
                <a:latin typeface="Muli Regular Bold"/>
              </a:rPr>
              <a:t> </a:t>
            </a:r>
            <a:r>
              <a:rPr lang="en-US" sz="4199" dirty="0" err="1">
                <a:solidFill>
                  <a:srgbClr val="000000"/>
                </a:solidFill>
                <a:latin typeface="Muli Regular Bold"/>
              </a:rPr>
              <a:t>tham</a:t>
            </a:r>
            <a:r>
              <a:rPr lang="en-US" sz="4199" dirty="0">
                <a:solidFill>
                  <a:srgbClr val="000000"/>
                </a:solidFill>
                <a:latin typeface="Muli Regular Bold"/>
              </a:rPr>
              <a:t> </a:t>
            </a:r>
            <a:r>
              <a:rPr lang="en-US" sz="4199" dirty="0" err="1">
                <a:solidFill>
                  <a:srgbClr val="000000"/>
                </a:solidFill>
                <a:latin typeface="Muli Regular Bold"/>
              </a:rPr>
              <a:t>gia</a:t>
            </a:r>
            <a:r>
              <a:rPr lang="en-US" sz="4199" dirty="0">
                <a:solidFill>
                  <a:srgbClr val="000000"/>
                </a:solidFill>
                <a:latin typeface="Muli Regular Bold"/>
              </a:rPr>
              <a:t> </a:t>
            </a:r>
            <a:r>
              <a:rPr lang="en-US" sz="4199" dirty="0" err="1">
                <a:solidFill>
                  <a:srgbClr val="000000"/>
                </a:solidFill>
                <a:latin typeface="Muli Regular Bold"/>
              </a:rPr>
              <a:t>khảo</a:t>
            </a:r>
            <a:r>
              <a:rPr lang="en-US" sz="4199" dirty="0">
                <a:solidFill>
                  <a:srgbClr val="000000"/>
                </a:solidFill>
                <a:latin typeface="Muli Regular Bold"/>
              </a:rPr>
              <a:t> </a:t>
            </a:r>
            <a:r>
              <a:rPr lang="en-US" sz="4199" dirty="0" err="1">
                <a:solidFill>
                  <a:srgbClr val="000000"/>
                </a:solidFill>
                <a:latin typeface="Muli Regular Bold"/>
              </a:rPr>
              <a:t>sát</a:t>
            </a:r>
            <a:r>
              <a:rPr lang="en-US" sz="4199" dirty="0">
                <a:solidFill>
                  <a:srgbClr val="000000"/>
                </a:solidFill>
                <a:latin typeface="Muli Regular Bold"/>
              </a:rPr>
              <a:t>.</a:t>
            </a: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Kết quả khảo sát</a:t>
            </a:r>
          </a:p>
        </p:txBody>
      </p:sp>
      <p:sp>
        <p:nvSpPr>
          <p:cNvPr id="5" name="TextBox 5"/>
          <p:cNvSpPr txBox="1"/>
          <p:nvPr/>
        </p:nvSpPr>
        <p:spPr>
          <a:xfrm>
            <a:off x="1858299" y="2590677"/>
            <a:ext cx="15401001" cy="1455421"/>
          </a:xfrm>
          <a:prstGeom prst="rect">
            <a:avLst/>
          </a:prstGeom>
        </p:spPr>
        <p:txBody>
          <a:bodyPr lIns="0" tIns="0" rIns="0" bIns="0" rtlCol="0" anchor="t">
            <a:spAutoFit/>
          </a:bodyPr>
          <a:lstStyle/>
          <a:p>
            <a:pPr algn="just">
              <a:lnSpc>
                <a:spcPts val="5879"/>
              </a:lnSpc>
              <a:spcBef>
                <a:spcPct val="0"/>
              </a:spcBef>
            </a:pPr>
            <a:r>
              <a:rPr lang="en-US" sz="4199" dirty="0">
                <a:solidFill>
                  <a:srgbClr val="000000"/>
                </a:solidFill>
                <a:latin typeface="Muli Regular"/>
              </a:rPr>
              <a:t>d. </a:t>
            </a:r>
            <a:r>
              <a:rPr lang="en-US" sz="4199" dirty="0" err="1">
                <a:solidFill>
                  <a:srgbClr val="000000"/>
                </a:solidFill>
                <a:latin typeface="Muli Regular"/>
              </a:rPr>
              <a:t>Về</a:t>
            </a:r>
            <a:r>
              <a:rPr lang="en-US" sz="4199" dirty="0">
                <a:solidFill>
                  <a:srgbClr val="000000"/>
                </a:solidFill>
                <a:latin typeface="Muli Regular"/>
              </a:rPr>
              <a:t> </a:t>
            </a:r>
            <a:r>
              <a:rPr lang="en-US" sz="4199" dirty="0" err="1">
                <a:solidFill>
                  <a:srgbClr val="000000"/>
                </a:solidFill>
                <a:latin typeface="Muli Regular"/>
              </a:rPr>
              <a:t>mức</a:t>
            </a:r>
            <a:r>
              <a:rPr lang="en-US" sz="4199" dirty="0">
                <a:solidFill>
                  <a:srgbClr val="000000"/>
                </a:solidFill>
                <a:latin typeface="Muli Regular"/>
              </a:rPr>
              <a:t> </a:t>
            </a:r>
            <a:r>
              <a:rPr lang="en-US" sz="4199" dirty="0" err="1">
                <a:solidFill>
                  <a:srgbClr val="000000"/>
                </a:solidFill>
                <a:latin typeface="Muli Regular"/>
              </a:rPr>
              <a:t>độ</a:t>
            </a:r>
            <a:r>
              <a:rPr lang="en-US" sz="4199" dirty="0">
                <a:solidFill>
                  <a:srgbClr val="000000"/>
                </a:solidFill>
                <a:latin typeface="Muli Regular"/>
              </a:rPr>
              <a:t> </a:t>
            </a:r>
            <a:r>
              <a:rPr lang="en-US" sz="4199" dirty="0" err="1">
                <a:solidFill>
                  <a:srgbClr val="000000"/>
                </a:solidFill>
                <a:latin typeface="Muli Regular"/>
              </a:rPr>
              <a:t>hài</a:t>
            </a:r>
            <a:r>
              <a:rPr lang="en-US" sz="4199" dirty="0">
                <a:solidFill>
                  <a:srgbClr val="000000"/>
                </a:solidFill>
                <a:latin typeface="Muli Regular"/>
              </a:rPr>
              <a:t> </a:t>
            </a:r>
            <a:r>
              <a:rPr lang="en-US" sz="4199" dirty="0" err="1">
                <a:solidFill>
                  <a:srgbClr val="000000"/>
                </a:solidFill>
                <a:latin typeface="Muli Regular"/>
              </a:rPr>
              <a:t>lòng</a:t>
            </a:r>
            <a:r>
              <a:rPr lang="en-US" sz="4199" dirty="0">
                <a:solidFill>
                  <a:srgbClr val="000000"/>
                </a:solidFill>
                <a:latin typeface="Muli Regular"/>
              </a:rPr>
              <a:t> </a:t>
            </a:r>
            <a:r>
              <a:rPr lang="en-US" sz="4199" dirty="0" err="1">
                <a:solidFill>
                  <a:srgbClr val="000000"/>
                </a:solidFill>
                <a:latin typeface="Muli Regular"/>
              </a:rPr>
              <a:t>về</a:t>
            </a:r>
            <a:r>
              <a:rPr lang="en-US" sz="4199" dirty="0">
                <a:solidFill>
                  <a:srgbClr val="000000"/>
                </a:solidFill>
                <a:latin typeface="Muli Regular"/>
              </a:rPr>
              <a:t> </a:t>
            </a:r>
            <a:r>
              <a:rPr lang="en-US" sz="4199" dirty="0" err="1">
                <a:solidFill>
                  <a:srgbClr val="000000"/>
                </a:solidFill>
                <a:latin typeface="Muli Regular"/>
              </a:rPr>
              <a:t>cách</a:t>
            </a:r>
            <a:r>
              <a:rPr lang="en-US" sz="4199" dirty="0">
                <a:solidFill>
                  <a:srgbClr val="000000"/>
                </a:solidFill>
                <a:latin typeface="Muli Regular"/>
              </a:rPr>
              <a:t> </a:t>
            </a:r>
            <a:r>
              <a:rPr lang="en-US" sz="4199" dirty="0" err="1">
                <a:solidFill>
                  <a:srgbClr val="000000"/>
                </a:solidFill>
                <a:latin typeface="Muli Regular"/>
              </a:rPr>
              <a:t>bố</a:t>
            </a:r>
            <a:r>
              <a:rPr lang="en-US" sz="4199" dirty="0">
                <a:solidFill>
                  <a:srgbClr val="000000"/>
                </a:solidFill>
                <a:latin typeface="Muli Regular"/>
              </a:rPr>
              <a:t> </a:t>
            </a:r>
            <a:r>
              <a:rPr lang="en-US" sz="4199" dirty="0" err="1">
                <a:solidFill>
                  <a:srgbClr val="000000"/>
                </a:solidFill>
                <a:latin typeface="Muli Regular"/>
              </a:rPr>
              <a:t>trí</a:t>
            </a:r>
            <a:r>
              <a:rPr lang="en-US" sz="4199" dirty="0">
                <a:solidFill>
                  <a:srgbClr val="000000"/>
                </a:solidFill>
                <a:latin typeface="Muli Regular"/>
              </a:rPr>
              <a:t> </a:t>
            </a:r>
            <a:r>
              <a:rPr lang="en-US" sz="4199" dirty="0" err="1">
                <a:solidFill>
                  <a:srgbClr val="000000"/>
                </a:solidFill>
                <a:latin typeface="Muli Regular"/>
              </a:rPr>
              <a:t>của</a:t>
            </a:r>
            <a:r>
              <a:rPr lang="en-US" sz="4199" dirty="0">
                <a:solidFill>
                  <a:srgbClr val="000000"/>
                </a:solidFill>
                <a:latin typeface="Muli Regular"/>
              </a:rPr>
              <a:t> </a:t>
            </a:r>
            <a:r>
              <a:rPr lang="en-US" sz="4199" dirty="0" err="1">
                <a:solidFill>
                  <a:srgbClr val="000000"/>
                </a:solidFill>
                <a:latin typeface="Muli Regular"/>
              </a:rPr>
              <a:t>các</a:t>
            </a:r>
            <a:r>
              <a:rPr lang="en-US" sz="4199" dirty="0">
                <a:solidFill>
                  <a:srgbClr val="000000"/>
                </a:solidFill>
                <a:latin typeface="Muli Regular"/>
              </a:rPr>
              <a:t> </a:t>
            </a:r>
            <a:r>
              <a:rPr lang="en-US" sz="4199" dirty="0" err="1">
                <a:solidFill>
                  <a:srgbClr val="000000"/>
                </a:solidFill>
                <a:latin typeface="Muli Regular"/>
              </a:rPr>
              <a:t>phần</a:t>
            </a:r>
            <a:r>
              <a:rPr lang="en-US" sz="4199" dirty="0">
                <a:solidFill>
                  <a:srgbClr val="000000"/>
                </a:solidFill>
                <a:latin typeface="Muli Regular"/>
              </a:rPr>
              <a:t> </a:t>
            </a:r>
            <a:r>
              <a:rPr lang="en-US" sz="4199" dirty="0" err="1">
                <a:solidFill>
                  <a:srgbClr val="000000"/>
                </a:solidFill>
                <a:latin typeface="Muli Regular"/>
              </a:rPr>
              <a:t>trên</a:t>
            </a:r>
            <a:r>
              <a:rPr lang="en-US" sz="4199" dirty="0">
                <a:solidFill>
                  <a:srgbClr val="000000"/>
                </a:solidFill>
                <a:latin typeface="Muli Regular"/>
              </a:rPr>
              <a:t>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a:t>
            </a:r>
            <a:r>
              <a:rPr lang="en-US" sz="4199" dirty="0" err="1">
                <a:solidFill>
                  <a:srgbClr val="000000"/>
                </a:solidFill>
                <a:latin typeface="Muli Regular"/>
              </a:rPr>
              <a:t>hệ</a:t>
            </a:r>
            <a:r>
              <a:rPr lang="en-US" sz="4199" dirty="0">
                <a:solidFill>
                  <a:srgbClr val="000000"/>
                </a:solidFill>
                <a:latin typeface="Muli Regular"/>
              </a:rPr>
              <a:t> </a:t>
            </a:r>
            <a:r>
              <a:rPr lang="en-US" sz="4199" dirty="0" err="1">
                <a:solidFill>
                  <a:srgbClr val="000000"/>
                </a:solidFill>
                <a:latin typeface="Muli Regular"/>
              </a:rPr>
              <a:t>thống</a:t>
            </a:r>
            <a:r>
              <a:rPr lang="en-US" sz="4199" dirty="0">
                <a:solidFill>
                  <a:srgbClr val="000000"/>
                </a:solidFill>
                <a:latin typeface="Muli Regular"/>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616808" y="4386908"/>
            <a:ext cx="9883983" cy="4871392"/>
          </a:xfrm>
          <a:prstGeom prst="rect">
            <a:avLst/>
          </a:prstGeom>
        </p:spPr>
      </p:pic>
      <p:sp>
        <p:nvSpPr>
          <p:cNvPr id="3" name="TextBox 3"/>
          <p:cNvSpPr txBox="1"/>
          <p:nvPr/>
        </p:nvSpPr>
        <p:spPr>
          <a:xfrm>
            <a:off x="1514646" y="1725806"/>
            <a:ext cx="10448754" cy="756617"/>
          </a:xfrm>
          <a:prstGeom prst="rect">
            <a:avLst/>
          </a:prstGeom>
        </p:spPr>
        <p:txBody>
          <a:bodyPr wrap="square" lIns="0" tIns="0" rIns="0" bIns="0" rtlCol="0" anchor="t">
            <a:spAutoFit/>
          </a:bodyPr>
          <a:lstStyle/>
          <a:p>
            <a:pPr algn="just">
              <a:lnSpc>
                <a:spcPts val="5879"/>
              </a:lnSpc>
              <a:spcBef>
                <a:spcPct val="0"/>
              </a:spcBef>
            </a:pPr>
            <a:r>
              <a:rPr lang="en-US" sz="4199" dirty="0">
                <a:solidFill>
                  <a:srgbClr val="000000"/>
                </a:solidFill>
                <a:latin typeface="Muli Regular Bold"/>
              </a:rPr>
              <a:t>- </a:t>
            </a:r>
            <a:r>
              <a:rPr lang="en-US" sz="4199" dirty="0" err="1">
                <a:solidFill>
                  <a:srgbClr val="000000"/>
                </a:solidFill>
                <a:latin typeface="Muli Regular Bold"/>
              </a:rPr>
              <a:t>Tổng</a:t>
            </a:r>
            <a:r>
              <a:rPr lang="en-US" sz="4199" dirty="0">
                <a:solidFill>
                  <a:srgbClr val="000000"/>
                </a:solidFill>
                <a:latin typeface="Muli Regular Bold"/>
              </a:rPr>
              <a:t> </a:t>
            </a:r>
            <a:r>
              <a:rPr lang="en-US" sz="4199" dirty="0" err="1">
                <a:solidFill>
                  <a:srgbClr val="000000"/>
                </a:solidFill>
                <a:latin typeface="Muli Regular Bold"/>
              </a:rPr>
              <a:t>số</a:t>
            </a:r>
            <a:r>
              <a:rPr lang="en-US" sz="4199" dirty="0">
                <a:solidFill>
                  <a:srgbClr val="000000"/>
                </a:solidFill>
                <a:latin typeface="Muli Regular Bold"/>
              </a:rPr>
              <a:t> </a:t>
            </a:r>
            <a:r>
              <a:rPr lang="en-US" sz="4199" dirty="0" err="1">
                <a:solidFill>
                  <a:srgbClr val="000000"/>
                </a:solidFill>
                <a:latin typeface="Muli Regular Bold"/>
              </a:rPr>
              <a:t>có</a:t>
            </a:r>
            <a:r>
              <a:rPr lang="en-US" sz="4199" dirty="0">
                <a:solidFill>
                  <a:srgbClr val="000000"/>
                </a:solidFill>
                <a:latin typeface="Muli Regular Bold"/>
              </a:rPr>
              <a:t> 20 </a:t>
            </a:r>
            <a:r>
              <a:rPr lang="en-US" sz="4199" dirty="0" err="1">
                <a:solidFill>
                  <a:srgbClr val="000000"/>
                </a:solidFill>
                <a:latin typeface="Muli Regular Bold"/>
              </a:rPr>
              <a:t>người</a:t>
            </a:r>
            <a:r>
              <a:rPr lang="en-US" sz="4199" dirty="0">
                <a:solidFill>
                  <a:srgbClr val="000000"/>
                </a:solidFill>
                <a:latin typeface="Muli Regular Bold"/>
              </a:rPr>
              <a:t> </a:t>
            </a:r>
            <a:r>
              <a:rPr lang="en-US" sz="4199" dirty="0" err="1">
                <a:solidFill>
                  <a:srgbClr val="000000"/>
                </a:solidFill>
                <a:latin typeface="Muli Regular Bold"/>
              </a:rPr>
              <a:t>tham</a:t>
            </a:r>
            <a:r>
              <a:rPr lang="en-US" sz="4199" dirty="0">
                <a:solidFill>
                  <a:srgbClr val="000000"/>
                </a:solidFill>
                <a:latin typeface="Muli Regular Bold"/>
              </a:rPr>
              <a:t> </a:t>
            </a:r>
            <a:r>
              <a:rPr lang="en-US" sz="4199" dirty="0" err="1">
                <a:solidFill>
                  <a:srgbClr val="000000"/>
                </a:solidFill>
                <a:latin typeface="Muli Regular Bold"/>
              </a:rPr>
              <a:t>gia</a:t>
            </a:r>
            <a:r>
              <a:rPr lang="en-US" sz="4199" dirty="0">
                <a:solidFill>
                  <a:srgbClr val="000000"/>
                </a:solidFill>
                <a:latin typeface="Muli Regular Bold"/>
              </a:rPr>
              <a:t> </a:t>
            </a:r>
            <a:r>
              <a:rPr lang="en-US" sz="4199" dirty="0" err="1">
                <a:solidFill>
                  <a:srgbClr val="000000"/>
                </a:solidFill>
                <a:latin typeface="Muli Regular Bold"/>
              </a:rPr>
              <a:t>khảo</a:t>
            </a:r>
            <a:r>
              <a:rPr lang="en-US" sz="4199" dirty="0">
                <a:solidFill>
                  <a:srgbClr val="000000"/>
                </a:solidFill>
                <a:latin typeface="Muli Regular Bold"/>
              </a:rPr>
              <a:t> </a:t>
            </a:r>
            <a:r>
              <a:rPr lang="en-US" sz="4199" dirty="0" err="1">
                <a:solidFill>
                  <a:srgbClr val="000000"/>
                </a:solidFill>
                <a:latin typeface="Muli Regular Bold"/>
              </a:rPr>
              <a:t>sát</a:t>
            </a:r>
            <a:r>
              <a:rPr lang="en-US" sz="4199" dirty="0">
                <a:solidFill>
                  <a:srgbClr val="000000"/>
                </a:solidFill>
                <a:latin typeface="Muli Regular Bold"/>
              </a:rPr>
              <a:t>.</a:t>
            </a: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Kết quả khảo sát</a:t>
            </a:r>
          </a:p>
        </p:txBody>
      </p:sp>
      <p:sp>
        <p:nvSpPr>
          <p:cNvPr id="5" name="TextBox 5"/>
          <p:cNvSpPr txBox="1"/>
          <p:nvPr/>
        </p:nvSpPr>
        <p:spPr>
          <a:xfrm>
            <a:off x="1858299" y="2590677"/>
            <a:ext cx="15401001" cy="1455421"/>
          </a:xfrm>
          <a:prstGeom prst="rect">
            <a:avLst/>
          </a:prstGeom>
        </p:spPr>
        <p:txBody>
          <a:bodyPr lIns="0" tIns="0" rIns="0" bIns="0" rtlCol="0" anchor="t">
            <a:spAutoFit/>
          </a:bodyPr>
          <a:lstStyle/>
          <a:p>
            <a:pPr algn="just">
              <a:lnSpc>
                <a:spcPts val="5879"/>
              </a:lnSpc>
              <a:spcBef>
                <a:spcPct val="0"/>
              </a:spcBef>
            </a:pPr>
            <a:r>
              <a:rPr lang="en-US" sz="4199" dirty="0">
                <a:solidFill>
                  <a:srgbClr val="000000"/>
                </a:solidFill>
                <a:latin typeface="Muli Regular"/>
              </a:rPr>
              <a:t>e. </a:t>
            </a:r>
            <a:r>
              <a:rPr lang="en-US" sz="4199" dirty="0" err="1">
                <a:solidFill>
                  <a:srgbClr val="000000"/>
                </a:solidFill>
                <a:latin typeface="Muli Regular"/>
              </a:rPr>
              <a:t>Về</a:t>
            </a:r>
            <a:r>
              <a:rPr lang="en-US" sz="4199" dirty="0">
                <a:solidFill>
                  <a:srgbClr val="000000"/>
                </a:solidFill>
                <a:latin typeface="Muli Regular"/>
              </a:rPr>
              <a:t> </a:t>
            </a:r>
            <a:r>
              <a:rPr lang="en-US" sz="4199" dirty="0" err="1">
                <a:solidFill>
                  <a:srgbClr val="000000"/>
                </a:solidFill>
                <a:latin typeface="Muli Regular"/>
              </a:rPr>
              <a:t>mức</a:t>
            </a:r>
            <a:r>
              <a:rPr lang="en-US" sz="4199" dirty="0">
                <a:solidFill>
                  <a:srgbClr val="000000"/>
                </a:solidFill>
                <a:latin typeface="Muli Regular"/>
              </a:rPr>
              <a:t> </a:t>
            </a:r>
            <a:r>
              <a:rPr lang="en-US" sz="4199" dirty="0" err="1">
                <a:solidFill>
                  <a:srgbClr val="000000"/>
                </a:solidFill>
                <a:latin typeface="Muli Regular"/>
              </a:rPr>
              <a:t>độ</a:t>
            </a:r>
            <a:r>
              <a:rPr lang="en-US" sz="4199" dirty="0">
                <a:solidFill>
                  <a:srgbClr val="000000"/>
                </a:solidFill>
                <a:latin typeface="Muli Regular"/>
              </a:rPr>
              <a:t> </a:t>
            </a:r>
            <a:r>
              <a:rPr lang="en-US" sz="4199" dirty="0" err="1">
                <a:solidFill>
                  <a:srgbClr val="000000"/>
                </a:solidFill>
                <a:latin typeface="Muli Regular"/>
              </a:rPr>
              <a:t>hài</a:t>
            </a:r>
            <a:r>
              <a:rPr lang="en-US" sz="4199" dirty="0">
                <a:solidFill>
                  <a:srgbClr val="000000"/>
                </a:solidFill>
                <a:latin typeface="Muli Regular"/>
              </a:rPr>
              <a:t> </a:t>
            </a:r>
            <a:r>
              <a:rPr lang="en-US" sz="4199" dirty="0" err="1">
                <a:solidFill>
                  <a:srgbClr val="000000"/>
                </a:solidFill>
                <a:latin typeface="Muli Regular"/>
              </a:rPr>
              <a:t>lòng</a:t>
            </a:r>
            <a:r>
              <a:rPr lang="en-US" sz="4199" dirty="0">
                <a:solidFill>
                  <a:srgbClr val="000000"/>
                </a:solidFill>
                <a:latin typeface="Muli Regular"/>
              </a:rPr>
              <a:t> </a:t>
            </a:r>
            <a:r>
              <a:rPr lang="en-US" sz="4199" dirty="0" err="1">
                <a:solidFill>
                  <a:srgbClr val="000000"/>
                </a:solidFill>
                <a:latin typeface="Muli Regular"/>
              </a:rPr>
              <a:t>về</a:t>
            </a:r>
            <a:r>
              <a:rPr lang="en-US" sz="4199" dirty="0">
                <a:solidFill>
                  <a:srgbClr val="000000"/>
                </a:solidFill>
                <a:latin typeface="Muli Regular"/>
              </a:rPr>
              <a:t> </a:t>
            </a:r>
            <a:r>
              <a:rPr lang="en-US" sz="4199" dirty="0" err="1">
                <a:solidFill>
                  <a:srgbClr val="000000"/>
                </a:solidFill>
                <a:latin typeface="Muli Regular"/>
              </a:rPr>
              <a:t>độ</a:t>
            </a:r>
            <a:r>
              <a:rPr lang="en-US" sz="4199" dirty="0">
                <a:solidFill>
                  <a:srgbClr val="000000"/>
                </a:solidFill>
                <a:latin typeface="Muli Regular"/>
              </a:rPr>
              <a:t> </a:t>
            </a:r>
            <a:r>
              <a:rPr lang="en-US" sz="4199" dirty="0" err="1">
                <a:solidFill>
                  <a:srgbClr val="000000"/>
                </a:solidFill>
                <a:latin typeface="Muli Regular"/>
              </a:rPr>
              <a:t>dễ</a:t>
            </a:r>
            <a:r>
              <a:rPr lang="en-US" sz="4199" dirty="0">
                <a:solidFill>
                  <a:srgbClr val="000000"/>
                </a:solidFill>
                <a:latin typeface="Muli Regular"/>
              </a:rPr>
              <a:t> </a:t>
            </a:r>
            <a:r>
              <a:rPr lang="en-US" sz="4199" dirty="0" err="1">
                <a:solidFill>
                  <a:srgbClr val="000000"/>
                </a:solidFill>
                <a:latin typeface="Muli Regular"/>
              </a:rPr>
              <a:t>sử</a:t>
            </a:r>
            <a:r>
              <a:rPr lang="en-US" sz="4199" dirty="0">
                <a:solidFill>
                  <a:srgbClr val="000000"/>
                </a:solidFill>
                <a:latin typeface="Muli Regular"/>
              </a:rPr>
              <a:t> </a:t>
            </a:r>
            <a:r>
              <a:rPr lang="en-US" sz="4199" dirty="0" err="1">
                <a:solidFill>
                  <a:srgbClr val="000000"/>
                </a:solidFill>
                <a:latin typeface="Muli Regular"/>
              </a:rPr>
              <a:t>dụng</a:t>
            </a:r>
            <a:r>
              <a:rPr lang="en-US" sz="4199" dirty="0">
                <a:solidFill>
                  <a:srgbClr val="000000"/>
                </a:solidFill>
                <a:latin typeface="Muli Regular"/>
              </a:rPr>
              <a:t>, </a:t>
            </a:r>
            <a:r>
              <a:rPr lang="en-US" sz="4199" dirty="0" err="1">
                <a:solidFill>
                  <a:srgbClr val="000000"/>
                </a:solidFill>
                <a:latin typeface="Muli Regular"/>
              </a:rPr>
              <a:t>dễ</a:t>
            </a:r>
            <a:r>
              <a:rPr lang="en-US" sz="4199" dirty="0">
                <a:solidFill>
                  <a:srgbClr val="000000"/>
                </a:solidFill>
                <a:latin typeface="Muli Regular"/>
              </a:rPr>
              <a:t> </a:t>
            </a:r>
            <a:r>
              <a:rPr lang="en-US" sz="4199" dirty="0" err="1">
                <a:solidFill>
                  <a:srgbClr val="000000"/>
                </a:solidFill>
                <a:latin typeface="Muli Regular"/>
              </a:rPr>
              <a:t>hiểu</a:t>
            </a:r>
            <a:r>
              <a:rPr lang="en-US" sz="4199" dirty="0">
                <a:solidFill>
                  <a:srgbClr val="000000"/>
                </a:solidFill>
                <a:latin typeface="Muli Regular"/>
              </a:rPr>
              <a:t> </a:t>
            </a:r>
            <a:r>
              <a:rPr lang="en-US" sz="4199" dirty="0" err="1">
                <a:solidFill>
                  <a:srgbClr val="000000"/>
                </a:solidFill>
                <a:latin typeface="Muli Regular"/>
              </a:rPr>
              <a:t>của</a:t>
            </a:r>
            <a:r>
              <a:rPr lang="en-US" sz="4199" dirty="0">
                <a:solidFill>
                  <a:srgbClr val="000000"/>
                </a:solidFill>
                <a:latin typeface="Muli Regular"/>
              </a:rPr>
              <a:t> </a:t>
            </a:r>
            <a:r>
              <a:rPr lang="en-US" sz="4199" dirty="0" err="1">
                <a:solidFill>
                  <a:srgbClr val="000000"/>
                </a:solidFill>
                <a:latin typeface="Muli Regular"/>
              </a:rPr>
              <a:t>các</a:t>
            </a:r>
            <a:r>
              <a:rPr lang="en-US" sz="4199" dirty="0">
                <a:solidFill>
                  <a:srgbClr val="000000"/>
                </a:solidFill>
                <a:latin typeface="Muli Regular"/>
              </a:rPr>
              <a:t> </a:t>
            </a:r>
            <a:r>
              <a:rPr lang="en-US" sz="4199" dirty="0" err="1">
                <a:solidFill>
                  <a:srgbClr val="000000"/>
                </a:solidFill>
                <a:latin typeface="Muli Regular"/>
              </a:rPr>
              <a:t>biểu</a:t>
            </a:r>
            <a:r>
              <a:rPr lang="en-US" sz="4199" dirty="0">
                <a:solidFill>
                  <a:srgbClr val="000000"/>
                </a:solidFill>
                <a:latin typeface="Muli Regular"/>
              </a:rPr>
              <a:t> </a:t>
            </a:r>
            <a:r>
              <a:rPr lang="en-US" sz="4199" dirty="0" err="1">
                <a:solidFill>
                  <a:srgbClr val="000000"/>
                </a:solidFill>
                <a:latin typeface="Muli Regular"/>
              </a:rPr>
              <a:t>tượng</a:t>
            </a:r>
            <a:r>
              <a:rPr lang="en-US" sz="4199" dirty="0">
                <a:solidFill>
                  <a:srgbClr val="000000"/>
                </a:solidFill>
                <a:latin typeface="Muli Regular"/>
              </a:rPr>
              <a:t> </a:t>
            </a:r>
            <a:r>
              <a:rPr lang="en-US" sz="4199" dirty="0" err="1">
                <a:solidFill>
                  <a:srgbClr val="000000"/>
                </a:solidFill>
                <a:latin typeface="Muli Regular"/>
              </a:rPr>
              <a:t>trên</a:t>
            </a:r>
            <a:r>
              <a:rPr lang="en-US" sz="4199" dirty="0">
                <a:solidFill>
                  <a:srgbClr val="000000"/>
                </a:solidFill>
                <a:latin typeface="Muli Regular"/>
              </a:rPr>
              <a:t>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21886" y="3949422"/>
            <a:ext cx="9844227" cy="4910138"/>
          </a:xfrm>
          <a:prstGeom prst="rect">
            <a:avLst/>
          </a:prstGeom>
        </p:spPr>
      </p:pic>
      <p:sp>
        <p:nvSpPr>
          <p:cNvPr id="3" name="TextBox 3"/>
          <p:cNvSpPr txBox="1"/>
          <p:nvPr/>
        </p:nvSpPr>
        <p:spPr>
          <a:xfrm>
            <a:off x="1514646" y="1725806"/>
            <a:ext cx="10601154" cy="756617"/>
          </a:xfrm>
          <a:prstGeom prst="rect">
            <a:avLst/>
          </a:prstGeom>
        </p:spPr>
        <p:txBody>
          <a:bodyPr wrap="square" lIns="0" tIns="0" rIns="0" bIns="0" rtlCol="0" anchor="t">
            <a:spAutoFit/>
          </a:bodyPr>
          <a:lstStyle/>
          <a:p>
            <a:pPr algn="just">
              <a:lnSpc>
                <a:spcPts val="5879"/>
              </a:lnSpc>
              <a:spcBef>
                <a:spcPct val="0"/>
              </a:spcBef>
            </a:pPr>
            <a:r>
              <a:rPr lang="en-US" sz="4199" dirty="0">
                <a:solidFill>
                  <a:srgbClr val="000000"/>
                </a:solidFill>
                <a:latin typeface="Muli Regular Bold"/>
              </a:rPr>
              <a:t>- </a:t>
            </a:r>
            <a:r>
              <a:rPr lang="en-US" sz="4199" dirty="0" err="1">
                <a:solidFill>
                  <a:srgbClr val="000000"/>
                </a:solidFill>
                <a:latin typeface="Muli Regular Bold"/>
              </a:rPr>
              <a:t>Tổng</a:t>
            </a:r>
            <a:r>
              <a:rPr lang="en-US" sz="4199" dirty="0">
                <a:solidFill>
                  <a:srgbClr val="000000"/>
                </a:solidFill>
                <a:latin typeface="Muli Regular Bold"/>
              </a:rPr>
              <a:t> </a:t>
            </a:r>
            <a:r>
              <a:rPr lang="en-US" sz="4199" dirty="0" err="1">
                <a:solidFill>
                  <a:srgbClr val="000000"/>
                </a:solidFill>
                <a:latin typeface="Muli Regular Bold"/>
              </a:rPr>
              <a:t>số</a:t>
            </a:r>
            <a:r>
              <a:rPr lang="en-US" sz="4199" dirty="0">
                <a:solidFill>
                  <a:srgbClr val="000000"/>
                </a:solidFill>
                <a:latin typeface="Muli Regular Bold"/>
              </a:rPr>
              <a:t> </a:t>
            </a:r>
            <a:r>
              <a:rPr lang="en-US" sz="4199" dirty="0" err="1">
                <a:solidFill>
                  <a:srgbClr val="000000"/>
                </a:solidFill>
                <a:latin typeface="Muli Regular Bold"/>
              </a:rPr>
              <a:t>có</a:t>
            </a:r>
            <a:r>
              <a:rPr lang="en-US" sz="4199" dirty="0">
                <a:solidFill>
                  <a:srgbClr val="000000"/>
                </a:solidFill>
                <a:latin typeface="Muli Regular Bold"/>
              </a:rPr>
              <a:t> 20 </a:t>
            </a:r>
            <a:r>
              <a:rPr lang="en-US" sz="4199" dirty="0" err="1">
                <a:solidFill>
                  <a:srgbClr val="000000"/>
                </a:solidFill>
                <a:latin typeface="Muli Regular Bold"/>
              </a:rPr>
              <a:t>người</a:t>
            </a:r>
            <a:r>
              <a:rPr lang="en-US" sz="4199" dirty="0">
                <a:solidFill>
                  <a:srgbClr val="000000"/>
                </a:solidFill>
                <a:latin typeface="Muli Regular Bold"/>
              </a:rPr>
              <a:t> </a:t>
            </a:r>
            <a:r>
              <a:rPr lang="en-US" sz="4199" dirty="0" err="1">
                <a:solidFill>
                  <a:srgbClr val="000000"/>
                </a:solidFill>
                <a:latin typeface="Muli Regular Bold"/>
              </a:rPr>
              <a:t>tham</a:t>
            </a:r>
            <a:r>
              <a:rPr lang="en-US" sz="4199" dirty="0">
                <a:solidFill>
                  <a:srgbClr val="000000"/>
                </a:solidFill>
                <a:latin typeface="Muli Regular Bold"/>
              </a:rPr>
              <a:t> </a:t>
            </a:r>
            <a:r>
              <a:rPr lang="en-US" sz="4199" dirty="0" err="1">
                <a:solidFill>
                  <a:srgbClr val="000000"/>
                </a:solidFill>
                <a:latin typeface="Muli Regular Bold"/>
              </a:rPr>
              <a:t>gia</a:t>
            </a:r>
            <a:r>
              <a:rPr lang="en-US" sz="4199" dirty="0">
                <a:solidFill>
                  <a:srgbClr val="000000"/>
                </a:solidFill>
                <a:latin typeface="Muli Regular Bold"/>
              </a:rPr>
              <a:t> </a:t>
            </a:r>
            <a:r>
              <a:rPr lang="en-US" sz="4199" dirty="0" err="1">
                <a:solidFill>
                  <a:srgbClr val="000000"/>
                </a:solidFill>
                <a:latin typeface="Muli Regular Bold"/>
              </a:rPr>
              <a:t>khảo</a:t>
            </a:r>
            <a:r>
              <a:rPr lang="en-US" sz="4199" dirty="0">
                <a:solidFill>
                  <a:srgbClr val="000000"/>
                </a:solidFill>
                <a:latin typeface="Muli Regular Bold"/>
              </a:rPr>
              <a:t> </a:t>
            </a:r>
            <a:r>
              <a:rPr lang="en-US" sz="4199" dirty="0" err="1">
                <a:solidFill>
                  <a:srgbClr val="000000"/>
                </a:solidFill>
                <a:latin typeface="Muli Regular Bold"/>
              </a:rPr>
              <a:t>sát</a:t>
            </a:r>
            <a:r>
              <a:rPr lang="en-US" sz="4199" dirty="0">
                <a:solidFill>
                  <a:srgbClr val="000000"/>
                </a:solidFill>
                <a:latin typeface="Muli Regular Bold"/>
              </a:rPr>
              <a:t>.</a:t>
            </a: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Kết quả khảo sát</a:t>
            </a:r>
          </a:p>
        </p:txBody>
      </p:sp>
      <p:sp>
        <p:nvSpPr>
          <p:cNvPr id="5" name="TextBox 5"/>
          <p:cNvSpPr txBox="1"/>
          <p:nvPr/>
        </p:nvSpPr>
        <p:spPr>
          <a:xfrm>
            <a:off x="1858299" y="2590677"/>
            <a:ext cx="15401001" cy="712471"/>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Muli Regular"/>
              </a:rPr>
              <a:t>f. Về mức độ hài lòng về thông tin món ăn được cung cấp.</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39696" y="4682572"/>
            <a:ext cx="9808609" cy="4575728"/>
          </a:xfrm>
          <a:prstGeom prst="rect">
            <a:avLst/>
          </a:prstGeom>
        </p:spPr>
      </p:pic>
      <p:sp>
        <p:nvSpPr>
          <p:cNvPr id="3" name="TextBox 3"/>
          <p:cNvSpPr txBox="1"/>
          <p:nvPr/>
        </p:nvSpPr>
        <p:spPr>
          <a:xfrm>
            <a:off x="1514646" y="1725806"/>
            <a:ext cx="10448754" cy="756617"/>
          </a:xfrm>
          <a:prstGeom prst="rect">
            <a:avLst/>
          </a:prstGeom>
        </p:spPr>
        <p:txBody>
          <a:bodyPr wrap="square" lIns="0" tIns="0" rIns="0" bIns="0" rtlCol="0" anchor="t">
            <a:spAutoFit/>
          </a:bodyPr>
          <a:lstStyle/>
          <a:p>
            <a:pPr algn="just">
              <a:lnSpc>
                <a:spcPts val="5879"/>
              </a:lnSpc>
              <a:spcBef>
                <a:spcPct val="0"/>
              </a:spcBef>
            </a:pPr>
            <a:r>
              <a:rPr lang="en-US" sz="4199" dirty="0">
                <a:solidFill>
                  <a:srgbClr val="000000"/>
                </a:solidFill>
                <a:latin typeface="Muli Regular Bold"/>
              </a:rPr>
              <a:t>- </a:t>
            </a:r>
            <a:r>
              <a:rPr lang="en-US" sz="4199" dirty="0" err="1">
                <a:solidFill>
                  <a:srgbClr val="000000"/>
                </a:solidFill>
                <a:latin typeface="Muli Regular Bold"/>
              </a:rPr>
              <a:t>Tổng</a:t>
            </a:r>
            <a:r>
              <a:rPr lang="en-US" sz="4199" dirty="0">
                <a:solidFill>
                  <a:srgbClr val="000000"/>
                </a:solidFill>
                <a:latin typeface="Muli Regular Bold"/>
              </a:rPr>
              <a:t> </a:t>
            </a:r>
            <a:r>
              <a:rPr lang="en-US" sz="4199" dirty="0" err="1">
                <a:solidFill>
                  <a:srgbClr val="000000"/>
                </a:solidFill>
                <a:latin typeface="Muli Regular Bold"/>
              </a:rPr>
              <a:t>số</a:t>
            </a:r>
            <a:r>
              <a:rPr lang="en-US" sz="4199" dirty="0">
                <a:solidFill>
                  <a:srgbClr val="000000"/>
                </a:solidFill>
                <a:latin typeface="Muli Regular Bold"/>
              </a:rPr>
              <a:t> </a:t>
            </a:r>
            <a:r>
              <a:rPr lang="en-US" sz="4199" dirty="0" err="1">
                <a:solidFill>
                  <a:srgbClr val="000000"/>
                </a:solidFill>
                <a:latin typeface="Muli Regular Bold"/>
              </a:rPr>
              <a:t>có</a:t>
            </a:r>
            <a:r>
              <a:rPr lang="en-US" sz="4199" dirty="0">
                <a:solidFill>
                  <a:srgbClr val="000000"/>
                </a:solidFill>
                <a:latin typeface="Muli Regular Bold"/>
              </a:rPr>
              <a:t> 20 </a:t>
            </a:r>
            <a:r>
              <a:rPr lang="en-US" sz="4199" dirty="0" err="1">
                <a:solidFill>
                  <a:srgbClr val="000000"/>
                </a:solidFill>
                <a:latin typeface="Muli Regular Bold"/>
              </a:rPr>
              <a:t>người</a:t>
            </a:r>
            <a:r>
              <a:rPr lang="en-US" sz="4199" dirty="0">
                <a:solidFill>
                  <a:srgbClr val="000000"/>
                </a:solidFill>
                <a:latin typeface="Muli Regular Bold"/>
              </a:rPr>
              <a:t> </a:t>
            </a:r>
            <a:r>
              <a:rPr lang="en-US" sz="4199" dirty="0" err="1">
                <a:solidFill>
                  <a:srgbClr val="000000"/>
                </a:solidFill>
                <a:latin typeface="Muli Regular Bold"/>
              </a:rPr>
              <a:t>tham</a:t>
            </a:r>
            <a:r>
              <a:rPr lang="en-US" sz="4199" dirty="0">
                <a:solidFill>
                  <a:srgbClr val="000000"/>
                </a:solidFill>
                <a:latin typeface="Muli Regular Bold"/>
              </a:rPr>
              <a:t> </a:t>
            </a:r>
            <a:r>
              <a:rPr lang="en-US" sz="4199" dirty="0" err="1">
                <a:solidFill>
                  <a:srgbClr val="000000"/>
                </a:solidFill>
                <a:latin typeface="Muli Regular Bold"/>
              </a:rPr>
              <a:t>gia</a:t>
            </a:r>
            <a:r>
              <a:rPr lang="en-US" sz="4199" dirty="0">
                <a:solidFill>
                  <a:srgbClr val="000000"/>
                </a:solidFill>
                <a:latin typeface="Muli Regular Bold"/>
              </a:rPr>
              <a:t> </a:t>
            </a:r>
            <a:r>
              <a:rPr lang="en-US" sz="4199" dirty="0" err="1">
                <a:solidFill>
                  <a:srgbClr val="000000"/>
                </a:solidFill>
                <a:latin typeface="Muli Regular Bold"/>
              </a:rPr>
              <a:t>khảo</a:t>
            </a:r>
            <a:r>
              <a:rPr lang="en-US" sz="4199" dirty="0">
                <a:solidFill>
                  <a:srgbClr val="000000"/>
                </a:solidFill>
                <a:latin typeface="Muli Regular Bold"/>
              </a:rPr>
              <a:t> </a:t>
            </a:r>
            <a:r>
              <a:rPr lang="en-US" sz="4199" dirty="0" err="1">
                <a:solidFill>
                  <a:srgbClr val="000000"/>
                </a:solidFill>
                <a:latin typeface="Muli Regular Bold"/>
              </a:rPr>
              <a:t>sát</a:t>
            </a:r>
            <a:r>
              <a:rPr lang="en-US" sz="4199" dirty="0">
                <a:solidFill>
                  <a:srgbClr val="000000"/>
                </a:solidFill>
                <a:latin typeface="Muli Regular Bold"/>
              </a:rPr>
              <a:t>.</a:t>
            </a: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Kết quả khảo sát</a:t>
            </a:r>
          </a:p>
        </p:txBody>
      </p:sp>
      <p:sp>
        <p:nvSpPr>
          <p:cNvPr id="5" name="TextBox 5"/>
          <p:cNvSpPr txBox="1"/>
          <p:nvPr/>
        </p:nvSpPr>
        <p:spPr>
          <a:xfrm>
            <a:off x="1858299" y="2590677"/>
            <a:ext cx="15401001" cy="1455421"/>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Muli Regular"/>
              </a:rPr>
              <a:t>g. Về mức độ hài lòng về thông tin được hiển thị khi xác nhận đơn hàng.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171415" y="4789848"/>
            <a:ext cx="9945171" cy="4468452"/>
          </a:xfrm>
          <a:prstGeom prst="rect">
            <a:avLst/>
          </a:prstGeom>
        </p:spPr>
      </p:pic>
      <p:sp>
        <p:nvSpPr>
          <p:cNvPr id="3" name="TextBox 3"/>
          <p:cNvSpPr txBox="1"/>
          <p:nvPr/>
        </p:nvSpPr>
        <p:spPr>
          <a:xfrm>
            <a:off x="1514646" y="1725806"/>
            <a:ext cx="10524954" cy="756617"/>
          </a:xfrm>
          <a:prstGeom prst="rect">
            <a:avLst/>
          </a:prstGeom>
        </p:spPr>
        <p:txBody>
          <a:bodyPr wrap="square" lIns="0" tIns="0" rIns="0" bIns="0" rtlCol="0" anchor="t">
            <a:spAutoFit/>
          </a:bodyPr>
          <a:lstStyle/>
          <a:p>
            <a:pPr algn="just">
              <a:lnSpc>
                <a:spcPts val="5879"/>
              </a:lnSpc>
              <a:spcBef>
                <a:spcPct val="0"/>
              </a:spcBef>
            </a:pPr>
            <a:r>
              <a:rPr lang="en-US" sz="4199" dirty="0">
                <a:solidFill>
                  <a:srgbClr val="000000"/>
                </a:solidFill>
                <a:latin typeface="Muli Regular Bold"/>
              </a:rPr>
              <a:t>- </a:t>
            </a:r>
            <a:r>
              <a:rPr lang="en-US" sz="4199" dirty="0" err="1">
                <a:solidFill>
                  <a:srgbClr val="000000"/>
                </a:solidFill>
                <a:latin typeface="Muli Regular Bold"/>
              </a:rPr>
              <a:t>Tổng</a:t>
            </a:r>
            <a:r>
              <a:rPr lang="en-US" sz="4199" dirty="0">
                <a:solidFill>
                  <a:srgbClr val="000000"/>
                </a:solidFill>
                <a:latin typeface="Muli Regular Bold"/>
              </a:rPr>
              <a:t> </a:t>
            </a:r>
            <a:r>
              <a:rPr lang="en-US" sz="4199" dirty="0" err="1">
                <a:solidFill>
                  <a:srgbClr val="000000"/>
                </a:solidFill>
                <a:latin typeface="Muli Regular Bold"/>
              </a:rPr>
              <a:t>số</a:t>
            </a:r>
            <a:r>
              <a:rPr lang="en-US" sz="4199" dirty="0">
                <a:solidFill>
                  <a:srgbClr val="000000"/>
                </a:solidFill>
                <a:latin typeface="Muli Regular Bold"/>
              </a:rPr>
              <a:t> </a:t>
            </a:r>
            <a:r>
              <a:rPr lang="en-US" sz="4199" dirty="0" err="1">
                <a:solidFill>
                  <a:srgbClr val="000000"/>
                </a:solidFill>
                <a:latin typeface="Muli Regular Bold"/>
              </a:rPr>
              <a:t>có</a:t>
            </a:r>
            <a:r>
              <a:rPr lang="en-US" sz="4199" dirty="0">
                <a:solidFill>
                  <a:srgbClr val="000000"/>
                </a:solidFill>
                <a:latin typeface="Muli Regular Bold"/>
              </a:rPr>
              <a:t> 20 </a:t>
            </a:r>
            <a:r>
              <a:rPr lang="en-US" sz="4199" dirty="0" err="1">
                <a:solidFill>
                  <a:srgbClr val="000000"/>
                </a:solidFill>
                <a:latin typeface="Muli Regular Bold"/>
              </a:rPr>
              <a:t>người</a:t>
            </a:r>
            <a:r>
              <a:rPr lang="en-US" sz="4199" dirty="0">
                <a:solidFill>
                  <a:srgbClr val="000000"/>
                </a:solidFill>
                <a:latin typeface="Muli Regular Bold"/>
              </a:rPr>
              <a:t> </a:t>
            </a:r>
            <a:r>
              <a:rPr lang="en-US" sz="4199" dirty="0" err="1">
                <a:solidFill>
                  <a:srgbClr val="000000"/>
                </a:solidFill>
                <a:latin typeface="Muli Regular Bold"/>
              </a:rPr>
              <a:t>tham</a:t>
            </a:r>
            <a:r>
              <a:rPr lang="en-US" sz="4199" dirty="0">
                <a:solidFill>
                  <a:srgbClr val="000000"/>
                </a:solidFill>
                <a:latin typeface="Muli Regular Bold"/>
              </a:rPr>
              <a:t> </a:t>
            </a:r>
            <a:r>
              <a:rPr lang="en-US" sz="4199" dirty="0" err="1">
                <a:solidFill>
                  <a:srgbClr val="000000"/>
                </a:solidFill>
                <a:latin typeface="Muli Regular Bold"/>
              </a:rPr>
              <a:t>gia</a:t>
            </a:r>
            <a:r>
              <a:rPr lang="en-US" sz="4199" dirty="0">
                <a:solidFill>
                  <a:srgbClr val="000000"/>
                </a:solidFill>
                <a:latin typeface="Muli Regular Bold"/>
              </a:rPr>
              <a:t> </a:t>
            </a:r>
            <a:r>
              <a:rPr lang="en-US" sz="4199" dirty="0" err="1">
                <a:solidFill>
                  <a:srgbClr val="000000"/>
                </a:solidFill>
                <a:latin typeface="Muli Regular Bold"/>
              </a:rPr>
              <a:t>khảo</a:t>
            </a:r>
            <a:r>
              <a:rPr lang="en-US" sz="4199" dirty="0">
                <a:solidFill>
                  <a:srgbClr val="000000"/>
                </a:solidFill>
                <a:latin typeface="Muli Regular Bold"/>
              </a:rPr>
              <a:t> </a:t>
            </a:r>
            <a:r>
              <a:rPr lang="en-US" sz="4199" dirty="0" err="1">
                <a:solidFill>
                  <a:srgbClr val="000000"/>
                </a:solidFill>
                <a:latin typeface="Muli Regular Bold"/>
              </a:rPr>
              <a:t>sát</a:t>
            </a:r>
            <a:r>
              <a:rPr lang="en-US" sz="4199" dirty="0">
                <a:solidFill>
                  <a:srgbClr val="000000"/>
                </a:solidFill>
                <a:latin typeface="Muli Regular Bold"/>
              </a:rPr>
              <a:t>.</a:t>
            </a: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Kết quả khảo sát</a:t>
            </a:r>
          </a:p>
        </p:txBody>
      </p:sp>
      <p:sp>
        <p:nvSpPr>
          <p:cNvPr id="5" name="TextBox 5"/>
          <p:cNvSpPr txBox="1"/>
          <p:nvPr/>
        </p:nvSpPr>
        <p:spPr>
          <a:xfrm>
            <a:off x="1858299" y="2590677"/>
            <a:ext cx="15401001" cy="1455421"/>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Muli Regular"/>
              </a:rPr>
              <a:t>h. Về mức độ hài lòng về sự đầy đủ, thuận tiện của bộ lọc món ăn.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39696" y="4046098"/>
            <a:ext cx="9808609" cy="4819118"/>
          </a:xfrm>
          <a:prstGeom prst="rect">
            <a:avLst/>
          </a:prstGeom>
        </p:spPr>
      </p:pic>
      <p:sp>
        <p:nvSpPr>
          <p:cNvPr id="3" name="TextBox 3"/>
          <p:cNvSpPr txBox="1"/>
          <p:nvPr/>
        </p:nvSpPr>
        <p:spPr>
          <a:xfrm>
            <a:off x="1514646" y="1725806"/>
            <a:ext cx="10448754" cy="756617"/>
          </a:xfrm>
          <a:prstGeom prst="rect">
            <a:avLst/>
          </a:prstGeom>
        </p:spPr>
        <p:txBody>
          <a:bodyPr wrap="square" lIns="0" tIns="0" rIns="0" bIns="0" rtlCol="0" anchor="t">
            <a:spAutoFit/>
          </a:bodyPr>
          <a:lstStyle/>
          <a:p>
            <a:pPr algn="just">
              <a:lnSpc>
                <a:spcPts val="5879"/>
              </a:lnSpc>
              <a:spcBef>
                <a:spcPct val="0"/>
              </a:spcBef>
            </a:pPr>
            <a:r>
              <a:rPr lang="en-US" sz="4199" dirty="0">
                <a:solidFill>
                  <a:srgbClr val="000000"/>
                </a:solidFill>
                <a:latin typeface="Muli Regular Bold"/>
              </a:rPr>
              <a:t>- </a:t>
            </a:r>
            <a:r>
              <a:rPr lang="en-US" sz="4199" dirty="0" err="1">
                <a:solidFill>
                  <a:srgbClr val="000000"/>
                </a:solidFill>
                <a:latin typeface="Muli Regular Bold"/>
              </a:rPr>
              <a:t>Tổng</a:t>
            </a:r>
            <a:r>
              <a:rPr lang="en-US" sz="4199" dirty="0">
                <a:solidFill>
                  <a:srgbClr val="000000"/>
                </a:solidFill>
                <a:latin typeface="Muli Regular Bold"/>
              </a:rPr>
              <a:t> </a:t>
            </a:r>
            <a:r>
              <a:rPr lang="en-US" sz="4199" dirty="0" err="1">
                <a:solidFill>
                  <a:srgbClr val="000000"/>
                </a:solidFill>
                <a:latin typeface="Muli Regular Bold"/>
              </a:rPr>
              <a:t>số</a:t>
            </a:r>
            <a:r>
              <a:rPr lang="en-US" sz="4199" dirty="0">
                <a:solidFill>
                  <a:srgbClr val="000000"/>
                </a:solidFill>
                <a:latin typeface="Muli Regular Bold"/>
              </a:rPr>
              <a:t> </a:t>
            </a:r>
            <a:r>
              <a:rPr lang="en-US" sz="4199" dirty="0" err="1">
                <a:solidFill>
                  <a:srgbClr val="000000"/>
                </a:solidFill>
                <a:latin typeface="Muli Regular Bold"/>
              </a:rPr>
              <a:t>có</a:t>
            </a:r>
            <a:r>
              <a:rPr lang="en-US" sz="4199" dirty="0">
                <a:solidFill>
                  <a:srgbClr val="000000"/>
                </a:solidFill>
                <a:latin typeface="Muli Regular Bold"/>
              </a:rPr>
              <a:t> 20 </a:t>
            </a:r>
            <a:r>
              <a:rPr lang="en-US" sz="4199" dirty="0" err="1">
                <a:solidFill>
                  <a:srgbClr val="000000"/>
                </a:solidFill>
                <a:latin typeface="Muli Regular Bold"/>
              </a:rPr>
              <a:t>người</a:t>
            </a:r>
            <a:r>
              <a:rPr lang="en-US" sz="4199" dirty="0">
                <a:solidFill>
                  <a:srgbClr val="000000"/>
                </a:solidFill>
                <a:latin typeface="Muli Regular Bold"/>
              </a:rPr>
              <a:t> </a:t>
            </a:r>
            <a:r>
              <a:rPr lang="en-US" sz="4199" dirty="0" err="1">
                <a:solidFill>
                  <a:srgbClr val="000000"/>
                </a:solidFill>
                <a:latin typeface="Muli Regular Bold"/>
              </a:rPr>
              <a:t>tham</a:t>
            </a:r>
            <a:r>
              <a:rPr lang="en-US" sz="4199" dirty="0">
                <a:solidFill>
                  <a:srgbClr val="000000"/>
                </a:solidFill>
                <a:latin typeface="Muli Regular Bold"/>
              </a:rPr>
              <a:t> </a:t>
            </a:r>
            <a:r>
              <a:rPr lang="en-US" sz="4199" dirty="0" err="1">
                <a:solidFill>
                  <a:srgbClr val="000000"/>
                </a:solidFill>
                <a:latin typeface="Muli Regular Bold"/>
              </a:rPr>
              <a:t>gia</a:t>
            </a:r>
            <a:r>
              <a:rPr lang="en-US" sz="4199" dirty="0">
                <a:solidFill>
                  <a:srgbClr val="000000"/>
                </a:solidFill>
                <a:latin typeface="Muli Regular Bold"/>
              </a:rPr>
              <a:t> </a:t>
            </a:r>
            <a:r>
              <a:rPr lang="en-US" sz="4199" dirty="0" err="1">
                <a:solidFill>
                  <a:srgbClr val="000000"/>
                </a:solidFill>
                <a:latin typeface="Muli Regular Bold"/>
              </a:rPr>
              <a:t>khảo</a:t>
            </a:r>
            <a:r>
              <a:rPr lang="en-US" sz="4199" dirty="0">
                <a:solidFill>
                  <a:srgbClr val="000000"/>
                </a:solidFill>
                <a:latin typeface="Muli Regular Bold"/>
              </a:rPr>
              <a:t> </a:t>
            </a:r>
            <a:r>
              <a:rPr lang="en-US" sz="4199" dirty="0" err="1">
                <a:solidFill>
                  <a:srgbClr val="000000"/>
                </a:solidFill>
                <a:latin typeface="Muli Regular Bold"/>
              </a:rPr>
              <a:t>sát</a:t>
            </a:r>
            <a:r>
              <a:rPr lang="en-US" sz="4199" dirty="0">
                <a:solidFill>
                  <a:srgbClr val="000000"/>
                </a:solidFill>
                <a:latin typeface="Muli Regular Bold"/>
              </a:rPr>
              <a:t>.</a:t>
            </a: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Kết quả khảo sát</a:t>
            </a:r>
          </a:p>
        </p:txBody>
      </p:sp>
      <p:sp>
        <p:nvSpPr>
          <p:cNvPr id="5" name="TextBox 5"/>
          <p:cNvSpPr txBox="1"/>
          <p:nvPr/>
        </p:nvSpPr>
        <p:spPr>
          <a:xfrm>
            <a:off x="1858299" y="2590677"/>
            <a:ext cx="15401001" cy="1455421"/>
          </a:xfrm>
          <a:prstGeom prst="rect">
            <a:avLst/>
          </a:prstGeom>
        </p:spPr>
        <p:txBody>
          <a:bodyPr lIns="0" tIns="0" rIns="0" bIns="0" rtlCol="0" anchor="t">
            <a:spAutoFit/>
          </a:bodyPr>
          <a:lstStyle/>
          <a:p>
            <a:pPr algn="just">
              <a:lnSpc>
                <a:spcPts val="5879"/>
              </a:lnSpc>
            </a:pPr>
            <a:r>
              <a:rPr lang="en-US" sz="4199">
                <a:solidFill>
                  <a:srgbClr val="000000"/>
                </a:solidFill>
                <a:latin typeface="Muli Regular"/>
              </a:rPr>
              <a:t>i. Về mức độ hài lòng về chức năng đăng ký, đăng nhập.</a:t>
            </a:r>
          </a:p>
          <a:p>
            <a:pPr algn="just">
              <a:lnSpc>
                <a:spcPts val="5879"/>
              </a:lnSpc>
              <a:spcBef>
                <a:spcPct val="0"/>
              </a:spcBef>
            </a:pPr>
            <a:endParaRPr lang="en-US" sz="4199">
              <a:solidFill>
                <a:srgbClr val="000000"/>
              </a:solidFill>
              <a:latin typeface="Muli Regul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756247"/>
            <a:ext cx="16230600" cy="4500073"/>
          </a:xfrm>
          <a:prstGeom prst="rect">
            <a:avLst/>
          </a:prstGeom>
        </p:spPr>
      </p:pic>
      <p:sp>
        <p:nvSpPr>
          <p:cNvPr id="3" name="TextBox 3"/>
          <p:cNvSpPr txBox="1"/>
          <p:nvPr/>
        </p:nvSpPr>
        <p:spPr>
          <a:xfrm>
            <a:off x="1514646" y="1725806"/>
            <a:ext cx="10524954" cy="756617"/>
          </a:xfrm>
          <a:prstGeom prst="rect">
            <a:avLst/>
          </a:prstGeom>
        </p:spPr>
        <p:txBody>
          <a:bodyPr wrap="square" lIns="0" tIns="0" rIns="0" bIns="0" rtlCol="0" anchor="t">
            <a:spAutoFit/>
          </a:bodyPr>
          <a:lstStyle/>
          <a:p>
            <a:pPr algn="just">
              <a:lnSpc>
                <a:spcPts val="5879"/>
              </a:lnSpc>
              <a:spcBef>
                <a:spcPct val="0"/>
              </a:spcBef>
            </a:pPr>
            <a:r>
              <a:rPr lang="en-US" sz="4199" dirty="0">
                <a:solidFill>
                  <a:srgbClr val="000000"/>
                </a:solidFill>
                <a:latin typeface="Muli Regular Bold"/>
              </a:rPr>
              <a:t>- </a:t>
            </a:r>
            <a:r>
              <a:rPr lang="en-US" sz="4199" dirty="0" err="1">
                <a:solidFill>
                  <a:srgbClr val="000000"/>
                </a:solidFill>
                <a:latin typeface="Muli Regular Bold"/>
              </a:rPr>
              <a:t>Tổng</a:t>
            </a:r>
            <a:r>
              <a:rPr lang="en-US" sz="4199" dirty="0">
                <a:solidFill>
                  <a:srgbClr val="000000"/>
                </a:solidFill>
                <a:latin typeface="Muli Regular Bold"/>
              </a:rPr>
              <a:t> </a:t>
            </a:r>
            <a:r>
              <a:rPr lang="en-US" sz="4199" dirty="0" err="1">
                <a:solidFill>
                  <a:srgbClr val="000000"/>
                </a:solidFill>
                <a:latin typeface="Muli Regular Bold"/>
              </a:rPr>
              <a:t>số</a:t>
            </a:r>
            <a:r>
              <a:rPr lang="en-US" sz="4199" dirty="0">
                <a:solidFill>
                  <a:srgbClr val="000000"/>
                </a:solidFill>
                <a:latin typeface="Muli Regular Bold"/>
              </a:rPr>
              <a:t> </a:t>
            </a:r>
            <a:r>
              <a:rPr lang="en-US" sz="4199" dirty="0" err="1">
                <a:solidFill>
                  <a:srgbClr val="000000"/>
                </a:solidFill>
                <a:latin typeface="Muli Regular Bold"/>
              </a:rPr>
              <a:t>có</a:t>
            </a:r>
            <a:r>
              <a:rPr lang="en-US" sz="4199" dirty="0">
                <a:solidFill>
                  <a:srgbClr val="000000"/>
                </a:solidFill>
                <a:latin typeface="Muli Regular Bold"/>
              </a:rPr>
              <a:t> 20 </a:t>
            </a:r>
            <a:r>
              <a:rPr lang="en-US" sz="4199" dirty="0" err="1">
                <a:solidFill>
                  <a:srgbClr val="000000"/>
                </a:solidFill>
                <a:latin typeface="Muli Regular Bold"/>
              </a:rPr>
              <a:t>người</a:t>
            </a:r>
            <a:r>
              <a:rPr lang="en-US" sz="4199" dirty="0">
                <a:solidFill>
                  <a:srgbClr val="000000"/>
                </a:solidFill>
                <a:latin typeface="Muli Regular Bold"/>
              </a:rPr>
              <a:t> </a:t>
            </a:r>
            <a:r>
              <a:rPr lang="en-US" sz="4199" dirty="0" err="1">
                <a:solidFill>
                  <a:srgbClr val="000000"/>
                </a:solidFill>
                <a:latin typeface="Muli Regular Bold"/>
              </a:rPr>
              <a:t>tham</a:t>
            </a:r>
            <a:r>
              <a:rPr lang="en-US" sz="4199" dirty="0">
                <a:solidFill>
                  <a:srgbClr val="000000"/>
                </a:solidFill>
                <a:latin typeface="Muli Regular Bold"/>
              </a:rPr>
              <a:t> </a:t>
            </a:r>
            <a:r>
              <a:rPr lang="en-US" sz="4199" dirty="0" err="1">
                <a:solidFill>
                  <a:srgbClr val="000000"/>
                </a:solidFill>
                <a:latin typeface="Muli Regular Bold"/>
              </a:rPr>
              <a:t>gia</a:t>
            </a:r>
            <a:r>
              <a:rPr lang="en-US" sz="4199" dirty="0">
                <a:solidFill>
                  <a:srgbClr val="000000"/>
                </a:solidFill>
                <a:latin typeface="Muli Regular Bold"/>
              </a:rPr>
              <a:t> </a:t>
            </a:r>
            <a:r>
              <a:rPr lang="en-US" sz="4199" dirty="0" err="1">
                <a:solidFill>
                  <a:srgbClr val="000000"/>
                </a:solidFill>
                <a:latin typeface="Muli Regular Bold"/>
              </a:rPr>
              <a:t>khảo</a:t>
            </a:r>
            <a:r>
              <a:rPr lang="en-US" sz="4199" dirty="0">
                <a:solidFill>
                  <a:srgbClr val="000000"/>
                </a:solidFill>
                <a:latin typeface="Muli Regular Bold"/>
              </a:rPr>
              <a:t> </a:t>
            </a:r>
            <a:r>
              <a:rPr lang="en-US" sz="4199" dirty="0" err="1">
                <a:solidFill>
                  <a:srgbClr val="000000"/>
                </a:solidFill>
                <a:latin typeface="Muli Regular Bold"/>
              </a:rPr>
              <a:t>sát</a:t>
            </a:r>
            <a:r>
              <a:rPr lang="en-US" sz="4199" dirty="0">
                <a:solidFill>
                  <a:srgbClr val="000000"/>
                </a:solidFill>
                <a:latin typeface="Muli Regular Bold"/>
              </a:rPr>
              <a:t>.</a:t>
            </a:r>
          </a:p>
        </p:txBody>
      </p:sp>
      <p:sp>
        <p:nvSpPr>
          <p:cNvPr id="4" name="TextBox 4"/>
          <p:cNvSpPr txBox="1"/>
          <p:nvPr/>
        </p:nvSpPr>
        <p:spPr>
          <a:xfrm>
            <a:off x="884151" y="502919"/>
            <a:ext cx="125809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Kết quả khảo sát</a:t>
            </a:r>
          </a:p>
        </p:txBody>
      </p:sp>
      <p:sp>
        <p:nvSpPr>
          <p:cNvPr id="5" name="TextBox 5"/>
          <p:cNvSpPr txBox="1"/>
          <p:nvPr/>
        </p:nvSpPr>
        <p:spPr>
          <a:xfrm>
            <a:off x="1858299" y="2590677"/>
            <a:ext cx="15401001" cy="712471"/>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Muli Regular"/>
              </a:rPr>
              <a:t>j. Ý kiến đóng góp khác về bản thiết kế giao diện.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62802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033610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82224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sp>
        <p:nvSpPr>
          <p:cNvPr id="8" name="TextBox 8"/>
          <p:cNvSpPr txBox="1"/>
          <p:nvPr/>
        </p:nvSpPr>
        <p:spPr>
          <a:xfrm>
            <a:off x="1028700" y="4581525"/>
            <a:ext cx="10538959" cy="1123950"/>
          </a:xfrm>
          <a:prstGeom prst="rect">
            <a:avLst/>
          </a:prstGeom>
        </p:spPr>
        <p:txBody>
          <a:bodyPr lIns="0" tIns="0" rIns="0" bIns="0" rtlCol="0" anchor="t">
            <a:spAutoFit/>
          </a:bodyPr>
          <a:lstStyle/>
          <a:p>
            <a:pPr>
              <a:lnSpc>
                <a:spcPts val="8880"/>
              </a:lnSpc>
              <a:spcBef>
                <a:spcPct val="0"/>
              </a:spcBef>
            </a:pPr>
            <a:r>
              <a:rPr lang="en-US" sz="7400" spc="-74">
                <a:solidFill>
                  <a:srgbClr val="000000"/>
                </a:solidFill>
                <a:latin typeface="Muli Bold"/>
              </a:rPr>
              <a:t>VIII. KẾT LUẬN</a:t>
            </a:r>
          </a:p>
        </p:txBody>
      </p:sp>
      <p:sp>
        <p:nvSpPr>
          <p:cNvPr id="9" name="TextBox 9"/>
          <p:cNvSpPr txBox="1"/>
          <p:nvPr/>
        </p:nvSpPr>
        <p:spPr>
          <a:xfrm>
            <a:off x="1028700" y="8937700"/>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Regular Bold"/>
              </a:rPr>
              <a:t>Quay lại Trang Chương trình</a:t>
            </a:r>
          </a:p>
        </p:txBody>
      </p:sp>
      <p:grpSp>
        <p:nvGrpSpPr>
          <p:cNvPr id="10" name="Group 10"/>
          <p:cNvGrpSpPr/>
          <p:nvPr/>
        </p:nvGrpSpPr>
        <p:grpSpPr>
          <a:xfrm>
            <a:off x="1028700" y="1028700"/>
            <a:ext cx="4212844" cy="586200"/>
            <a:chOff x="0" y="0"/>
            <a:chExt cx="5617125" cy="781600"/>
          </a:xfrm>
        </p:grpSpPr>
        <p:sp>
          <p:nvSpPr>
            <p:cNvPr id="11" name="TextBox 11"/>
            <p:cNvSpPr txBox="1"/>
            <p:nvPr/>
          </p:nvSpPr>
          <p:spPr>
            <a:xfrm>
              <a:off x="1293956" y="50863"/>
              <a:ext cx="4323169" cy="622724"/>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Bold"/>
                </a:rPr>
                <a:t>HCI</a:t>
              </a:r>
            </a:p>
          </p:txBody>
        </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905010" cy="781600"/>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62802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033610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82224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sp>
        <p:nvSpPr>
          <p:cNvPr id="8" name="TextBox 8"/>
          <p:cNvSpPr txBox="1"/>
          <p:nvPr/>
        </p:nvSpPr>
        <p:spPr>
          <a:xfrm>
            <a:off x="1028700" y="4681538"/>
            <a:ext cx="9609808" cy="923925"/>
          </a:xfrm>
          <a:prstGeom prst="rect">
            <a:avLst/>
          </a:prstGeom>
        </p:spPr>
        <p:txBody>
          <a:bodyPr lIns="0" tIns="0" rIns="0" bIns="0" rtlCol="0" anchor="t">
            <a:spAutoFit/>
          </a:bodyPr>
          <a:lstStyle/>
          <a:p>
            <a:pPr>
              <a:lnSpc>
                <a:spcPts val="7320"/>
              </a:lnSpc>
              <a:spcBef>
                <a:spcPct val="0"/>
              </a:spcBef>
            </a:pPr>
            <a:r>
              <a:rPr lang="en-US" sz="6100" spc="-61">
                <a:solidFill>
                  <a:srgbClr val="000000"/>
                </a:solidFill>
                <a:latin typeface="Muli Bold"/>
              </a:rPr>
              <a:t>II. ĐỊNH NGHĨA BÀI TOÁN</a:t>
            </a:r>
          </a:p>
        </p:txBody>
      </p:sp>
      <p:sp>
        <p:nvSpPr>
          <p:cNvPr id="9" name="TextBox 9"/>
          <p:cNvSpPr txBox="1"/>
          <p:nvPr/>
        </p:nvSpPr>
        <p:spPr>
          <a:xfrm>
            <a:off x="1028700" y="8937700"/>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Regular Bold"/>
              </a:rPr>
              <a:t>Quay lại Trang Chương trình</a:t>
            </a:r>
          </a:p>
        </p:txBody>
      </p:sp>
      <p:grpSp>
        <p:nvGrpSpPr>
          <p:cNvPr id="10" name="Group 10"/>
          <p:cNvGrpSpPr/>
          <p:nvPr/>
        </p:nvGrpSpPr>
        <p:grpSpPr>
          <a:xfrm>
            <a:off x="1028700" y="1028700"/>
            <a:ext cx="4212844" cy="586200"/>
            <a:chOff x="0" y="0"/>
            <a:chExt cx="5617125" cy="781600"/>
          </a:xfrm>
        </p:grpSpPr>
        <p:sp>
          <p:nvSpPr>
            <p:cNvPr id="11" name="TextBox 11"/>
            <p:cNvSpPr txBox="1"/>
            <p:nvPr/>
          </p:nvSpPr>
          <p:spPr>
            <a:xfrm>
              <a:off x="1293956" y="50863"/>
              <a:ext cx="4323169" cy="622724"/>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Bold"/>
                </a:rPr>
                <a:t>HCI</a:t>
              </a:r>
            </a:p>
          </p:txBody>
        </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905010" cy="781600"/>
            </a:xfrm>
            <a:prstGeom prst="rect">
              <a:avLst/>
            </a:prstGeom>
          </p:spPr>
        </p:pic>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1837" y="495300"/>
            <a:ext cx="11751332" cy="1066800"/>
          </a:xfrm>
          <a:prstGeom prst="rect">
            <a:avLst/>
          </a:prstGeom>
        </p:spPr>
        <p:txBody>
          <a:bodyPr lIns="0" tIns="0" rIns="0" bIns="0" rtlCol="0" anchor="t">
            <a:spAutoFit/>
          </a:bodyPr>
          <a:lstStyle/>
          <a:p>
            <a:pPr marL="1511301" lvl="1" indent="-755651">
              <a:lnSpc>
                <a:spcPts val="8400"/>
              </a:lnSpc>
              <a:spcBef>
                <a:spcPct val="0"/>
              </a:spcBef>
              <a:buFont typeface="Arial"/>
              <a:buChar char="•"/>
            </a:pPr>
            <a:r>
              <a:rPr lang="en-US" sz="7000" spc="-70">
                <a:solidFill>
                  <a:srgbClr val="000000"/>
                </a:solidFill>
                <a:latin typeface="Muli Bold"/>
              </a:rPr>
              <a:t> Những điểm đạt được</a:t>
            </a:r>
          </a:p>
        </p:txBody>
      </p:sp>
      <p:sp>
        <p:nvSpPr>
          <p:cNvPr id="3" name="TextBox 3"/>
          <p:cNvSpPr txBox="1"/>
          <p:nvPr/>
        </p:nvSpPr>
        <p:spPr>
          <a:xfrm>
            <a:off x="1028700" y="1836082"/>
            <a:ext cx="16230600" cy="73990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Hiểu được sự cơ chế hoạt động, sự tương tác giữa người dùng và máy tính.</a:t>
            </a:r>
          </a:p>
          <a:p>
            <a:pPr marL="906772" lvl="1" indent="-453386" algn="just">
              <a:lnSpc>
                <a:spcPts val="5879"/>
              </a:lnSpc>
              <a:buFont typeface="Arial"/>
              <a:buChar char="•"/>
            </a:pPr>
            <a:r>
              <a:rPr lang="en-US" sz="4199">
                <a:solidFill>
                  <a:srgbClr val="000000"/>
                </a:solidFill>
                <a:latin typeface="Muli Regular"/>
              </a:rPr>
              <a:t>Học được cách triển khai một công việc thông qua các bước cụ thể. </a:t>
            </a:r>
          </a:p>
          <a:p>
            <a:pPr marL="906772" lvl="1" indent="-453386" algn="just">
              <a:lnSpc>
                <a:spcPts val="5879"/>
              </a:lnSpc>
              <a:buFont typeface="Arial"/>
              <a:buChar char="•"/>
            </a:pPr>
            <a:r>
              <a:rPr lang="en-US" sz="4199">
                <a:solidFill>
                  <a:srgbClr val="000000"/>
                </a:solidFill>
                <a:latin typeface="Muli Regular"/>
              </a:rPr>
              <a:t>Có sự tổng hợp, tổng kết kết quả qua từng phần.</a:t>
            </a:r>
          </a:p>
          <a:p>
            <a:pPr marL="906772" lvl="1" indent="-453386" algn="just">
              <a:lnSpc>
                <a:spcPts val="5879"/>
              </a:lnSpc>
              <a:buFont typeface="Arial"/>
              <a:buChar char="•"/>
            </a:pPr>
            <a:r>
              <a:rPr lang="en-US" sz="4199">
                <a:solidFill>
                  <a:srgbClr val="000000"/>
                </a:solidFill>
                <a:latin typeface="Muli Regular"/>
              </a:rPr>
              <a:t>Đã khảo sát thu thập ý kiến, yêu cầu của người dùng nhằm tìm ra những điểm mạnh, điểm yếu của các hệ thống tương tự. Từ đó, khắc phục nó trong đề tài của mình.</a:t>
            </a:r>
          </a:p>
          <a:p>
            <a:pPr marL="906772" lvl="1" indent="-453386" algn="just">
              <a:lnSpc>
                <a:spcPts val="5879"/>
              </a:lnSpc>
              <a:buFont typeface="Arial"/>
              <a:buChar char="•"/>
            </a:pPr>
            <a:r>
              <a:rPr lang="en-US" sz="4199">
                <a:solidFill>
                  <a:srgbClr val="000000"/>
                </a:solidFill>
                <a:latin typeface="Muli Regular"/>
              </a:rPr>
              <a:t>Kết quả khảo sát nhận được là tích cực, mức độ “Hài lòng” và “Rất hài lòng” chiếm đa số.</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95300"/>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Hạn chế</a:t>
            </a:r>
          </a:p>
        </p:txBody>
      </p:sp>
      <p:sp>
        <p:nvSpPr>
          <p:cNvPr id="3" name="TextBox 3"/>
          <p:cNvSpPr txBox="1"/>
          <p:nvPr/>
        </p:nvSpPr>
        <p:spPr>
          <a:xfrm>
            <a:off x="1028700" y="2026582"/>
            <a:ext cx="16230600" cy="44272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Đề tài này chỉ thực hiện trong phạm vi môn học chưa thế áp dụng ra ngoài thực tế vì thế còn rất nhiều thiếu sót do trong môi trường thực tế phạm vi người dùng rất rộng đòi hỏi hệ thống tương tác phải linh hoạt hơn.</a:t>
            </a:r>
          </a:p>
          <a:p>
            <a:pPr marL="906772" lvl="1" indent="-453386" algn="just">
              <a:lnSpc>
                <a:spcPts val="5879"/>
              </a:lnSpc>
              <a:buFont typeface="Arial"/>
              <a:buChar char="•"/>
            </a:pPr>
            <a:r>
              <a:rPr lang="en-US" sz="4199">
                <a:solidFill>
                  <a:srgbClr val="000000"/>
                </a:solidFill>
                <a:latin typeface="Muli Regular"/>
              </a:rPr>
              <a:t>Kiến thức còn hạn chế nên chưa thể tối ưu được các giao diện tương tác tốt nhất có thể.</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62802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033610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82224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sp>
        <p:nvSpPr>
          <p:cNvPr id="8" name="TextBox 8"/>
          <p:cNvSpPr txBox="1"/>
          <p:nvPr/>
        </p:nvSpPr>
        <p:spPr>
          <a:xfrm>
            <a:off x="1028700" y="4581525"/>
            <a:ext cx="10538959" cy="1123950"/>
          </a:xfrm>
          <a:prstGeom prst="rect">
            <a:avLst/>
          </a:prstGeom>
        </p:spPr>
        <p:txBody>
          <a:bodyPr lIns="0" tIns="0" rIns="0" bIns="0" rtlCol="0" anchor="t">
            <a:spAutoFit/>
          </a:bodyPr>
          <a:lstStyle/>
          <a:p>
            <a:pPr>
              <a:lnSpc>
                <a:spcPts val="8880"/>
              </a:lnSpc>
              <a:spcBef>
                <a:spcPct val="0"/>
              </a:spcBef>
            </a:pPr>
            <a:r>
              <a:rPr lang="en-US" sz="7400" spc="-74">
                <a:solidFill>
                  <a:srgbClr val="000000"/>
                </a:solidFill>
                <a:latin typeface="Muli Bold"/>
              </a:rPr>
              <a:t>IX. CHATBOT</a:t>
            </a:r>
          </a:p>
        </p:txBody>
      </p:sp>
      <p:sp>
        <p:nvSpPr>
          <p:cNvPr id="9" name="TextBox 9"/>
          <p:cNvSpPr txBox="1"/>
          <p:nvPr/>
        </p:nvSpPr>
        <p:spPr>
          <a:xfrm>
            <a:off x="1028700" y="8937700"/>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Regular Bold"/>
              </a:rPr>
              <a:t>Quay lại Trang Chương trình</a:t>
            </a:r>
          </a:p>
        </p:txBody>
      </p:sp>
      <p:grpSp>
        <p:nvGrpSpPr>
          <p:cNvPr id="10" name="Group 10"/>
          <p:cNvGrpSpPr/>
          <p:nvPr/>
        </p:nvGrpSpPr>
        <p:grpSpPr>
          <a:xfrm>
            <a:off x="1028700" y="1028700"/>
            <a:ext cx="4212844" cy="586200"/>
            <a:chOff x="0" y="0"/>
            <a:chExt cx="5617125" cy="781600"/>
          </a:xfrm>
        </p:grpSpPr>
        <p:sp>
          <p:nvSpPr>
            <p:cNvPr id="11" name="TextBox 11"/>
            <p:cNvSpPr txBox="1"/>
            <p:nvPr/>
          </p:nvSpPr>
          <p:spPr>
            <a:xfrm>
              <a:off x="1293956" y="50863"/>
              <a:ext cx="4323169" cy="622724"/>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Bold"/>
                </a:rPr>
                <a:t>HCI</a:t>
              </a:r>
            </a:p>
          </p:txBody>
        </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905010" cy="781600"/>
            </a:xfrm>
            <a:prstGeom prst="rect">
              <a:avLst/>
            </a:prstGeom>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65750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1. Chatbot là gì?</a:t>
            </a:r>
          </a:p>
        </p:txBody>
      </p:sp>
      <p:grpSp>
        <p:nvGrpSpPr>
          <p:cNvPr id="3" name="Group 3"/>
          <p:cNvGrpSpPr/>
          <p:nvPr/>
        </p:nvGrpSpPr>
        <p:grpSpPr>
          <a:xfrm rot="-10800000">
            <a:off x="300983" y="8368212"/>
            <a:ext cx="3378391" cy="292570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 name="TextBox 5"/>
          <p:cNvSpPr txBox="1"/>
          <p:nvPr/>
        </p:nvSpPr>
        <p:spPr>
          <a:xfrm>
            <a:off x="1028700" y="1921989"/>
            <a:ext cx="16230600" cy="51701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Theo từ điển Cambridge, chatbot là một một chương trình máy tính được thiết kế để trò chuyện với con người, đặc biệt là thông qua Internet.</a:t>
            </a:r>
          </a:p>
          <a:p>
            <a:pPr marL="906772" lvl="1" indent="-453386" algn="just">
              <a:lnSpc>
                <a:spcPts val="5879"/>
              </a:lnSpc>
              <a:buFont typeface="Arial"/>
              <a:buChar char="•"/>
            </a:pPr>
            <a:r>
              <a:rPr lang="en-US" sz="4199">
                <a:solidFill>
                  <a:srgbClr val="000000"/>
                </a:solidFill>
                <a:latin typeface="Muli Regular"/>
              </a:rPr>
              <a:t>Chatbot thường trao đổi với người dùng qua hình thức tin nhắn hoặc âm thanh.</a:t>
            </a:r>
          </a:p>
          <a:p>
            <a:pPr marL="906772" lvl="1" indent="-453386" algn="just">
              <a:lnSpc>
                <a:spcPts val="5879"/>
              </a:lnSpc>
              <a:buFont typeface="Arial"/>
              <a:buChar char="•"/>
            </a:pPr>
            <a:r>
              <a:rPr lang="en-US" sz="4199">
                <a:solidFill>
                  <a:srgbClr val="000000"/>
                </a:solidFill>
                <a:latin typeface="Muli Regular"/>
              </a:rPr>
              <a:t>Xây dựng một chatbot là một trong những nhiệm vụ phổ biến trong Xử lý ngôn ngữ tự nhiên.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00983" y="8368212"/>
            <a:ext cx="3378391" cy="292570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id="4" name="Picture 4"/>
          <p:cNvPicPr>
            <a:picLocks noChangeAspect="1"/>
          </p:cNvPicPr>
          <p:nvPr/>
        </p:nvPicPr>
        <p:blipFill>
          <a:blip r:embed="rId2"/>
          <a:srcRect/>
          <a:stretch>
            <a:fillRect/>
          </a:stretch>
        </p:blipFill>
        <p:spPr>
          <a:xfrm>
            <a:off x="5718932" y="1533809"/>
            <a:ext cx="7755995" cy="8082563"/>
          </a:xfrm>
          <a:prstGeom prst="rect">
            <a:avLst/>
          </a:prstGeom>
        </p:spPr>
      </p:pic>
      <p:sp>
        <p:nvSpPr>
          <p:cNvPr id="5" name="TextBox 5"/>
          <p:cNvSpPr txBox="1"/>
          <p:nvPr/>
        </p:nvSpPr>
        <p:spPr>
          <a:xfrm>
            <a:off x="933450" y="46700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Phân loại Chatbot</a:t>
            </a:r>
          </a:p>
        </p:txBody>
      </p:sp>
      <p:sp>
        <p:nvSpPr>
          <p:cNvPr id="6" name="TextBox 6"/>
          <p:cNvSpPr txBox="1"/>
          <p:nvPr/>
        </p:nvSpPr>
        <p:spPr>
          <a:xfrm>
            <a:off x="4367593" y="9574529"/>
            <a:ext cx="10989618" cy="662941"/>
          </a:xfrm>
          <a:prstGeom prst="rect">
            <a:avLst/>
          </a:prstGeom>
        </p:spPr>
        <p:txBody>
          <a:bodyPr lIns="0" tIns="0" rIns="0" bIns="0" rtlCol="0" anchor="t">
            <a:spAutoFit/>
          </a:bodyPr>
          <a:lstStyle/>
          <a:p>
            <a:pPr algn="ctr">
              <a:lnSpc>
                <a:spcPts val="5459"/>
              </a:lnSpc>
              <a:spcBef>
                <a:spcPct val="0"/>
              </a:spcBef>
            </a:pPr>
            <a:r>
              <a:rPr lang="en-US" sz="3899">
                <a:solidFill>
                  <a:srgbClr val="000000"/>
                </a:solidFill>
                <a:latin typeface="Muli Regular"/>
              </a:rPr>
              <a:t>Phân loại chatbot thực hiện dựa trên các tiêu chí</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00983" y="8939712"/>
            <a:ext cx="3378391" cy="292570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id="4" name="Picture 4"/>
          <p:cNvPicPr>
            <a:picLocks noChangeAspect="1"/>
          </p:cNvPicPr>
          <p:nvPr/>
        </p:nvPicPr>
        <p:blipFill>
          <a:blip r:embed="rId2"/>
          <a:srcRect/>
          <a:stretch>
            <a:fillRect/>
          </a:stretch>
        </p:blipFill>
        <p:spPr>
          <a:xfrm>
            <a:off x="1062795" y="1918788"/>
            <a:ext cx="16162410" cy="6449423"/>
          </a:xfrm>
          <a:prstGeom prst="rect">
            <a:avLst/>
          </a:prstGeom>
        </p:spPr>
      </p:pic>
      <p:sp>
        <p:nvSpPr>
          <p:cNvPr id="5" name="TextBox 5"/>
          <p:cNvSpPr txBox="1"/>
          <p:nvPr/>
        </p:nvSpPr>
        <p:spPr>
          <a:xfrm>
            <a:off x="933450" y="467009"/>
            <a:ext cx="16662561" cy="876300"/>
          </a:xfrm>
          <a:prstGeom prst="rect">
            <a:avLst/>
          </a:prstGeom>
        </p:spPr>
        <p:txBody>
          <a:bodyPr lIns="0" tIns="0" rIns="0" bIns="0" rtlCol="0" anchor="t">
            <a:spAutoFit/>
          </a:bodyPr>
          <a:lstStyle/>
          <a:p>
            <a:pPr>
              <a:lnSpc>
                <a:spcPts val="6960"/>
              </a:lnSpc>
              <a:spcBef>
                <a:spcPct val="0"/>
              </a:spcBef>
            </a:pPr>
            <a:r>
              <a:rPr lang="en-US" sz="5800" spc="-58">
                <a:solidFill>
                  <a:srgbClr val="000000"/>
                </a:solidFill>
                <a:latin typeface="Muli Bold"/>
              </a:rPr>
              <a:t>3. Các thành phần cơ bản của hệ thống Chatbot</a:t>
            </a:r>
          </a:p>
        </p:txBody>
      </p:sp>
      <p:sp>
        <p:nvSpPr>
          <p:cNvPr id="6" name="TextBox 6"/>
          <p:cNvSpPr txBox="1"/>
          <p:nvPr/>
        </p:nvSpPr>
        <p:spPr>
          <a:xfrm>
            <a:off x="6305228" y="8595359"/>
            <a:ext cx="6517035" cy="662941"/>
          </a:xfrm>
          <a:prstGeom prst="rect">
            <a:avLst/>
          </a:prstGeom>
        </p:spPr>
        <p:txBody>
          <a:bodyPr lIns="0" tIns="0" rIns="0" bIns="0" rtlCol="0" anchor="t">
            <a:spAutoFit/>
          </a:bodyPr>
          <a:lstStyle/>
          <a:p>
            <a:pPr algn="ctr">
              <a:lnSpc>
                <a:spcPts val="5459"/>
              </a:lnSpc>
              <a:spcBef>
                <a:spcPct val="0"/>
              </a:spcBef>
            </a:pPr>
            <a:r>
              <a:rPr lang="en-US" sz="3899">
                <a:solidFill>
                  <a:srgbClr val="000000"/>
                </a:solidFill>
                <a:latin typeface="Muli Regular"/>
              </a:rPr>
              <a:t>Kiến trúc chung của chatbot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7908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4. Ứng dụng chatbot</a:t>
            </a:r>
          </a:p>
        </p:txBody>
      </p:sp>
      <p:grpSp>
        <p:nvGrpSpPr>
          <p:cNvPr id="3" name="Group 3"/>
          <p:cNvGrpSpPr/>
          <p:nvPr/>
        </p:nvGrpSpPr>
        <p:grpSpPr>
          <a:xfrm rot="-10800000">
            <a:off x="-1306086" y="5357147"/>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8041551"/>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57835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8368212"/>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6451036" y="2294291"/>
            <a:ext cx="3616970" cy="712471"/>
          </a:xfrm>
          <a:prstGeom prst="rect">
            <a:avLst/>
          </a:prstGeom>
        </p:spPr>
        <p:txBody>
          <a:bodyPr lIns="0" tIns="0" rIns="0" bIns="0" rtlCol="0" anchor="t">
            <a:spAutoFit/>
          </a:bodyPr>
          <a:lstStyle/>
          <a:p>
            <a:pPr marL="906772" lvl="1" indent="-453386" algn="ctr">
              <a:lnSpc>
                <a:spcPts val="5879"/>
              </a:lnSpc>
              <a:buFont typeface="Arial"/>
              <a:buChar char="•"/>
            </a:pPr>
            <a:r>
              <a:rPr lang="en-US" sz="4199">
                <a:solidFill>
                  <a:srgbClr val="000000"/>
                </a:solidFill>
                <a:sym typeface="Muli Regular"/>
              </a:rPr>
              <a:t> Đặt hàng</a:t>
            </a:r>
          </a:p>
        </p:txBody>
      </p:sp>
      <p:sp>
        <p:nvSpPr>
          <p:cNvPr id="12" name="TextBox 12"/>
          <p:cNvSpPr txBox="1"/>
          <p:nvPr/>
        </p:nvSpPr>
        <p:spPr>
          <a:xfrm>
            <a:off x="6451036" y="3244290"/>
            <a:ext cx="5139630" cy="712471"/>
          </a:xfrm>
          <a:prstGeom prst="rect">
            <a:avLst/>
          </a:prstGeom>
        </p:spPr>
        <p:txBody>
          <a:bodyPr lIns="0" tIns="0" rIns="0" bIns="0" rtlCol="0" anchor="t">
            <a:spAutoFit/>
          </a:bodyPr>
          <a:lstStyle/>
          <a:p>
            <a:pPr marL="906772" lvl="1" indent="-453386" algn="ctr">
              <a:lnSpc>
                <a:spcPts val="5879"/>
              </a:lnSpc>
              <a:buFont typeface="Arial"/>
              <a:buChar char="•"/>
            </a:pPr>
            <a:r>
              <a:rPr lang="en-US" sz="4199">
                <a:solidFill>
                  <a:srgbClr val="000000"/>
                </a:solidFill>
                <a:sym typeface="Muli Regular"/>
              </a:rPr>
              <a:t> Gợi ý sản phẩm</a:t>
            </a:r>
          </a:p>
        </p:txBody>
      </p:sp>
      <p:sp>
        <p:nvSpPr>
          <p:cNvPr id="13" name="TextBox 13"/>
          <p:cNvSpPr txBox="1"/>
          <p:nvPr/>
        </p:nvSpPr>
        <p:spPr>
          <a:xfrm>
            <a:off x="6451036" y="4292425"/>
            <a:ext cx="5864275" cy="712471"/>
          </a:xfrm>
          <a:prstGeom prst="rect">
            <a:avLst/>
          </a:prstGeom>
        </p:spPr>
        <p:txBody>
          <a:bodyPr lIns="0" tIns="0" rIns="0" bIns="0" rtlCol="0" anchor="t">
            <a:spAutoFit/>
          </a:bodyPr>
          <a:lstStyle/>
          <a:p>
            <a:pPr marL="906772" lvl="1" indent="-453386" algn="ctr">
              <a:lnSpc>
                <a:spcPts val="5879"/>
              </a:lnSpc>
              <a:buFont typeface="Arial"/>
              <a:buChar char="•"/>
            </a:pPr>
            <a:r>
              <a:rPr lang="en-US" sz="4199">
                <a:solidFill>
                  <a:srgbClr val="000000"/>
                </a:solidFill>
                <a:sym typeface="Muli Regular"/>
              </a:rPr>
              <a:t> Hỗ trợ khách hàng</a:t>
            </a:r>
          </a:p>
        </p:txBody>
      </p:sp>
      <p:sp>
        <p:nvSpPr>
          <p:cNvPr id="14" name="TextBox 14"/>
          <p:cNvSpPr txBox="1"/>
          <p:nvPr/>
        </p:nvSpPr>
        <p:spPr>
          <a:xfrm>
            <a:off x="6451036" y="5280947"/>
            <a:ext cx="7194352" cy="712471"/>
          </a:xfrm>
          <a:prstGeom prst="rect">
            <a:avLst/>
          </a:prstGeom>
        </p:spPr>
        <p:txBody>
          <a:bodyPr lIns="0" tIns="0" rIns="0" bIns="0" rtlCol="0" anchor="t">
            <a:spAutoFit/>
          </a:bodyPr>
          <a:lstStyle/>
          <a:p>
            <a:pPr marL="906772" lvl="1" indent="-453386" algn="ctr">
              <a:lnSpc>
                <a:spcPts val="5879"/>
              </a:lnSpc>
              <a:buFont typeface="Arial"/>
              <a:buChar char="•"/>
            </a:pPr>
            <a:r>
              <a:rPr lang="en-US" sz="4199">
                <a:solidFill>
                  <a:srgbClr val="000000"/>
                </a:solidFill>
                <a:sym typeface="Muli Regular"/>
              </a:rPr>
              <a:t> Hỗ trợ tài chính cá nhân</a:t>
            </a:r>
          </a:p>
        </p:txBody>
      </p:sp>
      <p:sp>
        <p:nvSpPr>
          <p:cNvPr id="15" name="TextBox 15"/>
          <p:cNvSpPr txBox="1"/>
          <p:nvPr/>
        </p:nvSpPr>
        <p:spPr>
          <a:xfrm>
            <a:off x="6451036" y="6326793"/>
            <a:ext cx="5656957" cy="712471"/>
          </a:xfrm>
          <a:prstGeom prst="rect">
            <a:avLst/>
          </a:prstGeom>
        </p:spPr>
        <p:txBody>
          <a:bodyPr lIns="0" tIns="0" rIns="0" bIns="0" rtlCol="0" anchor="t">
            <a:spAutoFit/>
          </a:bodyPr>
          <a:lstStyle/>
          <a:p>
            <a:pPr marL="906772" lvl="1" indent="-453386" algn="ctr">
              <a:lnSpc>
                <a:spcPts val="5879"/>
              </a:lnSpc>
              <a:buFont typeface="Arial"/>
              <a:buChar char="•"/>
            </a:pPr>
            <a:r>
              <a:rPr lang="en-US" sz="4199">
                <a:solidFill>
                  <a:srgbClr val="000000"/>
                </a:solidFill>
                <a:sym typeface="Muli Regular"/>
              </a:rPr>
              <a:t> Lên lịch cuộc họp </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7908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5. Phát biểu bài toán (1/3)</a:t>
            </a:r>
          </a:p>
        </p:txBody>
      </p:sp>
      <p:sp>
        <p:nvSpPr>
          <p:cNvPr id="3" name="TextBox 3"/>
          <p:cNvSpPr txBox="1"/>
          <p:nvPr/>
        </p:nvSpPr>
        <p:spPr>
          <a:xfrm>
            <a:off x="1028700" y="2352959"/>
            <a:ext cx="16230600"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Với khả năng hoạt động liên tục 24/7, hỗ trợ con người trong việc trả lời các câu hỏi liên quan đến việc đặt hàng. </a:t>
            </a:r>
          </a:p>
        </p:txBody>
      </p:sp>
      <p:sp>
        <p:nvSpPr>
          <p:cNvPr id="4" name="TextBox 4"/>
          <p:cNvSpPr txBox="1"/>
          <p:nvPr/>
        </p:nvSpPr>
        <p:spPr>
          <a:xfrm>
            <a:off x="838200" y="4033957"/>
            <a:ext cx="10172700"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err="1">
                <a:solidFill>
                  <a:srgbClr val="000000"/>
                </a:solidFill>
                <a:latin typeface="Muli Regular"/>
              </a:rPr>
              <a:t>Một</a:t>
            </a:r>
            <a:r>
              <a:rPr lang="en-US" sz="4199" dirty="0">
                <a:solidFill>
                  <a:srgbClr val="000000"/>
                </a:solidFill>
                <a:latin typeface="Muli Regular"/>
              </a:rPr>
              <a:t> </a:t>
            </a:r>
            <a:r>
              <a:rPr lang="en-US" sz="4199" dirty="0" err="1">
                <a:solidFill>
                  <a:srgbClr val="000000"/>
                </a:solidFill>
                <a:latin typeface="Muli Regular"/>
              </a:rPr>
              <a:t>số</a:t>
            </a:r>
            <a:r>
              <a:rPr lang="en-US" sz="4199" dirty="0">
                <a:solidFill>
                  <a:srgbClr val="000000"/>
                </a:solidFill>
                <a:latin typeface="Muli Regular"/>
              </a:rPr>
              <a:t> </a:t>
            </a:r>
            <a:r>
              <a:rPr lang="en-US" sz="4199" dirty="0" err="1">
                <a:solidFill>
                  <a:srgbClr val="000000"/>
                </a:solidFill>
                <a:latin typeface="Muli Regular"/>
              </a:rPr>
              <a:t>chức</a:t>
            </a:r>
            <a:r>
              <a:rPr lang="en-US" sz="4199" dirty="0">
                <a:solidFill>
                  <a:srgbClr val="000000"/>
                </a:solidFill>
                <a:latin typeface="Muli Regular"/>
              </a:rPr>
              <a:t> </a:t>
            </a:r>
            <a:r>
              <a:rPr lang="en-US" sz="4199" dirty="0" err="1">
                <a:solidFill>
                  <a:srgbClr val="000000"/>
                </a:solidFill>
                <a:latin typeface="Muli Regular"/>
              </a:rPr>
              <a:t>năng</a:t>
            </a:r>
            <a:r>
              <a:rPr lang="en-US" sz="4199" dirty="0">
                <a:solidFill>
                  <a:srgbClr val="000000"/>
                </a:solidFill>
                <a:latin typeface="Muli Regular"/>
              </a:rPr>
              <a:t> </a:t>
            </a:r>
            <a:r>
              <a:rPr lang="en-US" sz="4199" dirty="0" err="1">
                <a:solidFill>
                  <a:srgbClr val="000000"/>
                </a:solidFill>
                <a:latin typeface="Muli Regular"/>
              </a:rPr>
              <a:t>chính</a:t>
            </a:r>
            <a:r>
              <a:rPr lang="en-US" sz="4199" dirty="0">
                <a:solidFill>
                  <a:srgbClr val="000000"/>
                </a:solidFill>
                <a:latin typeface="Muli Regular"/>
              </a:rPr>
              <a:t> </a:t>
            </a:r>
            <a:r>
              <a:rPr lang="en-US" sz="4199" dirty="0" err="1">
                <a:solidFill>
                  <a:srgbClr val="000000"/>
                </a:solidFill>
                <a:latin typeface="Muli Regular"/>
              </a:rPr>
              <a:t>của</a:t>
            </a:r>
            <a:r>
              <a:rPr lang="en-US" sz="4199" dirty="0">
                <a:solidFill>
                  <a:srgbClr val="000000"/>
                </a:solidFill>
                <a:latin typeface="Muli Regular"/>
              </a:rPr>
              <a:t> </a:t>
            </a:r>
            <a:r>
              <a:rPr lang="en-US" sz="4199" dirty="0" err="1">
                <a:solidFill>
                  <a:srgbClr val="000000"/>
                </a:solidFill>
                <a:latin typeface="Muli Regular"/>
              </a:rPr>
              <a:t>chatbot</a:t>
            </a:r>
            <a:r>
              <a:rPr lang="en-US" sz="4199" dirty="0">
                <a:solidFill>
                  <a:srgbClr val="000000"/>
                </a:solidFill>
                <a:latin typeface="Muli Regular"/>
              </a:rPr>
              <a:t>:</a:t>
            </a:r>
          </a:p>
        </p:txBody>
      </p:sp>
      <p:sp>
        <p:nvSpPr>
          <p:cNvPr id="5" name="TextBox 5"/>
          <p:cNvSpPr txBox="1"/>
          <p:nvPr/>
        </p:nvSpPr>
        <p:spPr>
          <a:xfrm>
            <a:off x="1764838" y="4939951"/>
            <a:ext cx="13231862" cy="2198371"/>
          </a:xfrm>
          <a:prstGeom prst="rect">
            <a:avLst/>
          </a:prstGeom>
        </p:spPr>
        <p:txBody>
          <a:bodyPr lIns="0" tIns="0" rIns="0" bIns="0" rtlCol="0" anchor="t">
            <a:spAutoFit/>
          </a:bodyPr>
          <a:lstStyle/>
          <a:p>
            <a:pPr>
              <a:lnSpc>
                <a:spcPts val="5879"/>
              </a:lnSpc>
              <a:spcBef>
                <a:spcPct val="0"/>
              </a:spcBef>
            </a:pPr>
            <a:r>
              <a:rPr lang="en-US" sz="4199" dirty="0">
                <a:solidFill>
                  <a:srgbClr val="000000"/>
                </a:solidFill>
                <a:latin typeface="Muli Regular"/>
              </a:rPr>
              <a:t>- </a:t>
            </a:r>
            <a:r>
              <a:rPr lang="en-US" sz="4199" dirty="0" err="1">
                <a:solidFill>
                  <a:srgbClr val="000000"/>
                </a:solidFill>
                <a:latin typeface="Muli Regular"/>
              </a:rPr>
              <a:t>Chào</a:t>
            </a:r>
            <a:r>
              <a:rPr lang="en-US" sz="4199" dirty="0">
                <a:solidFill>
                  <a:srgbClr val="000000"/>
                </a:solidFill>
                <a:latin typeface="Muli Regular"/>
              </a:rPr>
              <a:t> </a:t>
            </a:r>
            <a:r>
              <a:rPr lang="en-US" sz="4199" dirty="0" err="1">
                <a:solidFill>
                  <a:srgbClr val="000000"/>
                </a:solidFill>
                <a:latin typeface="Muli Regular"/>
              </a:rPr>
              <a:t>hỏi</a:t>
            </a:r>
            <a:endParaRPr lang="en-US" sz="4199" dirty="0">
              <a:solidFill>
                <a:srgbClr val="000000"/>
              </a:solidFill>
              <a:latin typeface="Muli Regular"/>
            </a:endParaRPr>
          </a:p>
          <a:p>
            <a:pPr>
              <a:lnSpc>
                <a:spcPts val="5879"/>
              </a:lnSpc>
              <a:spcBef>
                <a:spcPct val="0"/>
              </a:spcBef>
            </a:pPr>
            <a:r>
              <a:rPr lang="en-US" sz="4199" dirty="0">
                <a:solidFill>
                  <a:srgbClr val="000000"/>
                </a:solidFill>
                <a:latin typeface="Muli Regular"/>
              </a:rPr>
              <a:t>- </a:t>
            </a:r>
            <a:r>
              <a:rPr lang="en-US" sz="4199" dirty="0" err="1">
                <a:solidFill>
                  <a:srgbClr val="000000"/>
                </a:solidFill>
                <a:latin typeface="Muli Regular"/>
              </a:rPr>
              <a:t>Tạm</a:t>
            </a:r>
            <a:r>
              <a:rPr lang="en-US" sz="4199" dirty="0">
                <a:solidFill>
                  <a:srgbClr val="000000"/>
                </a:solidFill>
                <a:latin typeface="Muli Regular"/>
              </a:rPr>
              <a:t> </a:t>
            </a:r>
            <a:r>
              <a:rPr lang="en-US" sz="4199" dirty="0" err="1">
                <a:solidFill>
                  <a:srgbClr val="000000"/>
                </a:solidFill>
                <a:latin typeface="Muli Regular"/>
              </a:rPr>
              <a:t>biệt</a:t>
            </a:r>
            <a:endParaRPr lang="en-US" sz="4199" dirty="0">
              <a:solidFill>
                <a:srgbClr val="000000"/>
              </a:solidFill>
              <a:latin typeface="Muli Regular"/>
            </a:endParaRPr>
          </a:p>
          <a:p>
            <a:pPr>
              <a:lnSpc>
                <a:spcPts val="5879"/>
              </a:lnSpc>
              <a:spcBef>
                <a:spcPct val="0"/>
              </a:spcBef>
            </a:pPr>
            <a:r>
              <a:rPr lang="en-US" sz="4199" dirty="0">
                <a:solidFill>
                  <a:srgbClr val="000000"/>
                </a:solidFill>
                <a:latin typeface="Muli Regular"/>
              </a:rPr>
              <a:t>- </a:t>
            </a:r>
            <a:r>
              <a:rPr lang="en-US" sz="4199" dirty="0" err="1">
                <a:solidFill>
                  <a:srgbClr val="000000"/>
                </a:solidFill>
                <a:latin typeface="Muli Regular"/>
              </a:rPr>
              <a:t>Những</a:t>
            </a:r>
            <a:r>
              <a:rPr lang="en-US" sz="4199" dirty="0">
                <a:solidFill>
                  <a:srgbClr val="000000"/>
                </a:solidFill>
                <a:latin typeface="Muli Regular"/>
              </a:rPr>
              <a:t> </a:t>
            </a:r>
            <a:r>
              <a:rPr lang="en-US" sz="4199" dirty="0" err="1">
                <a:solidFill>
                  <a:srgbClr val="000000"/>
                </a:solidFill>
                <a:latin typeface="Muli Regular"/>
              </a:rPr>
              <a:t>thông</a:t>
            </a:r>
            <a:r>
              <a:rPr lang="en-US" sz="4199" dirty="0">
                <a:solidFill>
                  <a:srgbClr val="000000"/>
                </a:solidFill>
                <a:latin typeface="Muli Regular"/>
              </a:rPr>
              <a:t> tin </a:t>
            </a:r>
            <a:r>
              <a:rPr lang="en-US" sz="4199" dirty="0" err="1">
                <a:solidFill>
                  <a:srgbClr val="000000"/>
                </a:solidFill>
                <a:latin typeface="Muli Regular"/>
              </a:rPr>
              <a:t>cần</a:t>
            </a:r>
            <a:r>
              <a:rPr lang="en-US" sz="4199" dirty="0">
                <a:solidFill>
                  <a:srgbClr val="000000"/>
                </a:solidFill>
                <a:latin typeface="Muli Regular"/>
              </a:rPr>
              <a:t> </a:t>
            </a:r>
            <a:r>
              <a:rPr lang="en-US" sz="4199" dirty="0" err="1">
                <a:solidFill>
                  <a:srgbClr val="000000"/>
                </a:solidFill>
                <a:latin typeface="Muli Regular"/>
              </a:rPr>
              <a:t>thiết</a:t>
            </a:r>
            <a:r>
              <a:rPr lang="en-US" sz="4199" dirty="0">
                <a:solidFill>
                  <a:srgbClr val="000000"/>
                </a:solidFill>
                <a:latin typeface="Muli Regular"/>
              </a:rPr>
              <a:t> </a:t>
            </a:r>
            <a:r>
              <a:rPr lang="en-US" sz="4199" dirty="0" err="1">
                <a:solidFill>
                  <a:srgbClr val="000000"/>
                </a:solidFill>
                <a:latin typeface="Muli Regular"/>
              </a:rPr>
              <a:t>để</a:t>
            </a:r>
            <a:r>
              <a:rPr lang="en-US" sz="4199" dirty="0">
                <a:solidFill>
                  <a:srgbClr val="000000"/>
                </a:solidFill>
                <a:latin typeface="Muli Regular"/>
              </a:rPr>
              <a:t> </a:t>
            </a:r>
            <a:r>
              <a:rPr lang="en-US" sz="4199" dirty="0" err="1">
                <a:solidFill>
                  <a:srgbClr val="000000"/>
                </a:solidFill>
                <a:latin typeface="Muli Regular"/>
              </a:rPr>
              <a:t>hỗ</a:t>
            </a:r>
            <a:r>
              <a:rPr lang="en-US" sz="4199" dirty="0">
                <a:solidFill>
                  <a:srgbClr val="000000"/>
                </a:solidFill>
                <a:latin typeface="Muli Regular"/>
              </a:rPr>
              <a:t> </a:t>
            </a:r>
            <a:r>
              <a:rPr lang="en-US" sz="4199" dirty="0" err="1">
                <a:solidFill>
                  <a:srgbClr val="000000"/>
                </a:solidFill>
                <a:latin typeface="Muli Regular"/>
              </a:rPr>
              <a:t>trợ</a:t>
            </a:r>
            <a:r>
              <a:rPr lang="en-US" sz="4199" dirty="0">
                <a:solidFill>
                  <a:srgbClr val="000000"/>
                </a:solidFill>
                <a:latin typeface="Muli Regular"/>
              </a:rPr>
              <a:t> </a:t>
            </a:r>
            <a:r>
              <a:rPr lang="en-US" sz="4199" dirty="0" err="1">
                <a:solidFill>
                  <a:srgbClr val="000000"/>
                </a:solidFill>
                <a:latin typeface="Muli Regular"/>
              </a:rPr>
              <a:t>đặt</a:t>
            </a:r>
            <a:r>
              <a:rPr lang="en-US" sz="4199" dirty="0">
                <a:solidFill>
                  <a:srgbClr val="000000"/>
                </a:solidFill>
                <a:latin typeface="Muli Regular"/>
              </a:rPr>
              <a:t> </a:t>
            </a:r>
            <a:r>
              <a:rPr lang="en-US" sz="4199" dirty="0" err="1">
                <a:solidFill>
                  <a:srgbClr val="000000"/>
                </a:solidFill>
                <a:latin typeface="Muli Regular"/>
              </a:rPr>
              <a:t>hàng</a:t>
            </a:r>
            <a:r>
              <a:rPr lang="en-US" sz="4199" dirty="0">
                <a:solidFill>
                  <a:srgbClr val="000000"/>
                </a:solidFill>
                <a:latin typeface="Muli Regular"/>
              </a:rPr>
              <a:t> </a:t>
            </a:r>
            <a:r>
              <a:rPr lang="en-US" sz="4199" dirty="0" err="1">
                <a:solidFill>
                  <a:srgbClr val="000000"/>
                </a:solidFill>
                <a:latin typeface="Muli Regular"/>
              </a:rPr>
              <a:t>tốt</a:t>
            </a:r>
            <a:r>
              <a:rPr lang="en-US" sz="4199" dirty="0">
                <a:solidFill>
                  <a:srgbClr val="000000"/>
                </a:solidFill>
                <a:latin typeface="Muli Regular"/>
              </a:rPr>
              <a:t> </a:t>
            </a:r>
            <a:r>
              <a:rPr lang="en-US" sz="4199" dirty="0" err="1">
                <a:solidFill>
                  <a:srgbClr val="000000"/>
                </a:solidFill>
                <a:latin typeface="Muli Regular"/>
              </a:rPr>
              <a:t>hơn</a:t>
            </a:r>
            <a:endParaRPr lang="en-US" sz="4199" dirty="0">
              <a:solidFill>
                <a:srgbClr val="000000"/>
              </a:solidFill>
              <a:latin typeface="Muli Regular"/>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126876" y="4303931"/>
            <a:ext cx="11569673" cy="2741024"/>
          </a:xfrm>
          <a:prstGeom prst="rect">
            <a:avLst/>
          </a:prstGeom>
        </p:spPr>
      </p:pic>
      <p:sp>
        <p:nvSpPr>
          <p:cNvPr id="3" name="TextBox 3"/>
          <p:cNvSpPr txBox="1"/>
          <p:nvPr/>
        </p:nvSpPr>
        <p:spPr>
          <a:xfrm>
            <a:off x="1028700" y="7908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5. Phát biểu bài toán (2/3)</a:t>
            </a:r>
          </a:p>
        </p:txBody>
      </p:sp>
      <p:sp>
        <p:nvSpPr>
          <p:cNvPr id="4" name="TextBox 4"/>
          <p:cNvSpPr txBox="1"/>
          <p:nvPr/>
        </p:nvSpPr>
        <p:spPr>
          <a:xfrm>
            <a:off x="1028700" y="1988443"/>
            <a:ext cx="8696771" cy="1455421"/>
          </a:xfrm>
          <a:prstGeom prst="rect">
            <a:avLst/>
          </a:prstGeom>
        </p:spPr>
        <p:txBody>
          <a:bodyPr lIns="0" tIns="0" rIns="0" bIns="0" rtlCol="0" anchor="t">
            <a:spAutoFit/>
          </a:bodyPr>
          <a:lstStyle/>
          <a:p>
            <a:pPr marL="906772" lvl="1" indent="-453386">
              <a:lnSpc>
                <a:spcPts val="5879"/>
              </a:lnSpc>
              <a:buFont typeface="Arial"/>
              <a:buChar char="•"/>
            </a:pPr>
            <a:r>
              <a:rPr lang="en-US" sz="4199">
                <a:solidFill>
                  <a:srgbClr val="000000"/>
                </a:solidFill>
                <a:latin typeface="Muli Regular"/>
              </a:rPr>
              <a:t>Đầu vào: Câu hỏi của con người</a:t>
            </a:r>
          </a:p>
          <a:p>
            <a:pPr marL="906772" lvl="1" indent="-453386">
              <a:lnSpc>
                <a:spcPts val="5879"/>
              </a:lnSpc>
              <a:buFont typeface="Arial"/>
              <a:buChar char="•"/>
            </a:pPr>
            <a:r>
              <a:rPr lang="en-US" sz="4199">
                <a:solidFill>
                  <a:srgbClr val="000000"/>
                </a:solidFill>
                <a:latin typeface="Muli Regular"/>
              </a:rPr>
              <a:t>Đầu ra: Câu trả lời của bot</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612686" y="1857659"/>
            <a:ext cx="9062627" cy="7554863"/>
          </a:xfrm>
          <a:prstGeom prst="rect">
            <a:avLst/>
          </a:prstGeom>
        </p:spPr>
      </p:pic>
      <p:sp>
        <p:nvSpPr>
          <p:cNvPr id="3" name="TextBox 3"/>
          <p:cNvSpPr txBox="1"/>
          <p:nvPr/>
        </p:nvSpPr>
        <p:spPr>
          <a:xfrm>
            <a:off x="1028700" y="7908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5. Phát biểu bài toán (3/3)</a:t>
            </a:r>
          </a:p>
        </p:txBody>
      </p:sp>
      <p:sp>
        <p:nvSpPr>
          <p:cNvPr id="4" name="TextBox 4"/>
          <p:cNvSpPr txBox="1"/>
          <p:nvPr/>
        </p:nvSpPr>
        <p:spPr>
          <a:xfrm>
            <a:off x="5516922" y="9336321"/>
            <a:ext cx="7513278" cy="756617"/>
          </a:xfrm>
          <a:prstGeom prst="rect">
            <a:avLst/>
          </a:prstGeom>
        </p:spPr>
        <p:txBody>
          <a:bodyPr wrap="square" lIns="0" tIns="0" rIns="0" bIns="0" rtlCol="0" anchor="t">
            <a:spAutoFit/>
          </a:bodyPr>
          <a:lstStyle/>
          <a:p>
            <a:pPr algn="ctr">
              <a:lnSpc>
                <a:spcPts val="5879"/>
              </a:lnSpc>
              <a:spcBef>
                <a:spcPct val="0"/>
              </a:spcBef>
            </a:pPr>
            <a:r>
              <a:rPr lang="en-US" sz="4199" dirty="0" err="1">
                <a:solidFill>
                  <a:srgbClr val="000000"/>
                </a:solidFill>
                <a:latin typeface="Muli Regular"/>
              </a:rPr>
              <a:t>Luồng</a:t>
            </a:r>
            <a:r>
              <a:rPr lang="en-US" sz="4199" dirty="0">
                <a:solidFill>
                  <a:srgbClr val="000000"/>
                </a:solidFill>
                <a:latin typeface="Muli Regular"/>
              </a:rPr>
              <a:t> </a:t>
            </a:r>
            <a:r>
              <a:rPr lang="en-US" sz="4199" dirty="0" err="1">
                <a:solidFill>
                  <a:srgbClr val="000000"/>
                </a:solidFill>
                <a:latin typeface="Muli Regular"/>
              </a:rPr>
              <a:t>hoạt</a:t>
            </a:r>
            <a:r>
              <a:rPr lang="en-US" sz="4199" dirty="0">
                <a:solidFill>
                  <a:srgbClr val="000000"/>
                </a:solidFill>
                <a:latin typeface="Muli Regular"/>
              </a:rPr>
              <a:t> </a:t>
            </a:r>
            <a:r>
              <a:rPr lang="en-US" sz="4199" dirty="0" err="1">
                <a:solidFill>
                  <a:srgbClr val="000000"/>
                </a:solidFill>
                <a:latin typeface="Muli Regular"/>
              </a:rPr>
              <a:t>động</a:t>
            </a:r>
            <a:r>
              <a:rPr lang="en-US" sz="4199" dirty="0">
                <a:solidFill>
                  <a:srgbClr val="000000"/>
                </a:solidFill>
                <a:latin typeface="Muli Regular"/>
              </a:rPr>
              <a:t> </a:t>
            </a:r>
            <a:r>
              <a:rPr lang="en-US" sz="4199" dirty="0" err="1">
                <a:solidFill>
                  <a:srgbClr val="000000"/>
                </a:solidFill>
                <a:latin typeface="Muli Regular"/>
              </a:rPr>
              <a:t>của</a:t>
            </a:r>
            <a:r>
              <a:rPr lang="en-US" sz="4199" dirty="0">
                <a:solidFill>
                  <a:srgbClr val="000000"/>
                </a:solidFill>
                <a:latin typeface="Muli Regular"/>
              </a:rPr>
              <a:t> </a:t>
            </a:r>
            <a:r>
              <a:rPr lang="en-US" sz="4199" dirty="0" err="1">
                <a:solidFill>
                  <a:srgbClr val="000000"/>
                </a:solidFill>
                <a:latin typeface="Muli Regular"/>
              </a:rPr>
              <a:t>chatbot</a:t>
            </a:r>
            <a:endParaRPr lang="en-US" sz="4199" dirty="0">
              <a:solidFill>
                <a:srgbClr val="000000"/>
              </a:solidFill>
              <a:latin typeface="Muli Regul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0483" y="443245"/>
            <a:ext cx="15202466" cy="1066800"/>
          </a:xfrm>
          <a:prstGeom prst="rect">
            <a:avLst/>
          </a:prstGeom>
        </p:spPr>
        <p:txBody>
          <a:bodyPr lIns="0" tIns="0" rIns="0" bIns="0" rtlCol="0" anchor="t">
            <a:spAutoFit/>
          </a:bodyPr>
          <a:lstStyle/>
          <a:p>
            <a:pPr marL="1511335" lvl="1" indent="-755668">
              <a:lnSpc>
                <a:spcPts val="8400"/>
              </a:lnSpc>
              <a:spcBef>
                <a:spcPct val="0"/>
              </a:spcBef>
              <a:buFont typeface="Arial"/>
              <a:buChar char="•"/>
            </a:pPr>
            <a:r>
              <a:rPr lang="en-US" sz="7000" spc="-70">
                <a:solidFill>
                  <a:srgbClr val="000000"/>
                </a:solidFill>
                <a:latin typeface="Muli Bold"/>
              </a:rPr>
              <a:t> Mô tả bài toán</a:t>
            </a:r>
          </a:p>
        </p:txBody>
      </p:sp>
      <p:sp>
        <p:nvSpPr>
          <p:cNvPr id="3" name="TextBox 3"/>
          <p:cNvSpPr txBox="1"/>
          <p:nvPr/>
        </p:nvSpPr>
        <p:spPr>
          <a:xfrm>
            <a:off x="933450" y="1516791"/>
            <a:ext cx="16325850"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Bài toán đặt ra là thiết kế một ứng dụng cho phép người dùng tìm kiếm, đặt món ăn và các tiện ích khác.</a:t>
            </a:r>
          </a:p>
        </p:txBody>
      </p:sp>
      <p:sp>
        <p:nvSpPr>
          <p:cNvPr id="4" name="TextBox 4"/>
          <p:cNvSpPr txBox="1"/>
          <p:nvPr/>
        </p:nvSpPr>
        <p:spPr>
          <a:xfrm>
            <a:off x="933450" y="3513985"/>
            <a:ext cx="12553950" cy="756617"/>
          </a:xfrm>
          <a:prstGeom prst="rect">
            <a:avLst/>
          </a:prstGeom>
        </p:spPr>
        <p:txBody>
          <a:bodyPr wrap="square" lIns="0" tIns="0" rIns="0" bIns="0" rtlCol="0" anchor="t">
            <a:spAutoFit/>
          </a:bodyPr>
          <a:lstStyle/>
          <a:p>
            <a:pPr marL="906772" lvl="1" indent="-453386">
              <a:lnSpc>
                <a:spcPts val="5879"/>
              </a:lnSpc>
              <a:buFont typeface="Arial"/>
              <a:buChar char="•"/>
            </a:pPr>
            <a:r>
              <a:rPr lang="en-US" sz="4199" dirty="0" err="1">
                <a:solidFill>
                  <a:srgbClr val="000000"/>
                </a:solidFill>
                <a:latin typeface="Muli Regular"/>
              </a:rPr>
              <a:t>Hệ</a:t>
            </a:r>
            <a:r>
              <a:rPr lang="en-US" sz="4199" dirty="0">
                <a:solidFill>
                  <a:srgbClr val="000000"/>
                </a:solidFill>
                <a:latin typeface="Muli Regular"/>
              </a:rPr>
              <a:t> </a:t>
            </a:r>
            <a:r>
              <a:rPr lang="en-US" sz="4199" dirty="0" err="1">
                <a:solidFill>
                  <a:srgbClr val="000000"/>
                </a:solidFill>
                <a:latin typeface="Muli Regular"/>
              </a:rPr>
              <a:t>thống</a:t>
            </a:r>
            <a:r>
              <a:rPr lang="en-US" sz="4199" dirty="0">
                <a:solidFill>
                  <a:srgbClr val="000000"/>
                </a:solidFill>
                <a:latin typeface="Muli Regular"/>
              </a:rPr>
              <a:t> </a:t>
            </a:r>
            <a:r>
              <a:rPr lang="en-US" sz="4199" dirty="0" err="1">
                <a:solidFill>
                  <a:srgbClr val="000000"/>
                </a:solidFill>
                <a:latin typeface="Muli Regular"/>
              </a:rPr>
              <a:t>cần</a:t>
            </a:r>
            <a:r>
              <a:rPr lang="en-US" sz="4199" dirty="0">
                <a:solidFill>
                  <a:srgbClr val="000000"/>
                </a:solidFill>
                <a:latin typeface="Muli Regular"/>
              </a:rPr>
              <a:t> </a:t>
            </a:r>
            <a:r>
              <a:rPr lang="en-US" sz="4199" dirty="0" err="1">
                <a:solidFill>
                  <a:srgbClr val="000000"/>
                </a:solidFill>
                <a:latin typeface="Muli Regular"/>
              </a:rPr>
              <a:t>giải</a:t>
            </a:r>
            <a:r>
              <a:rPr lang="en-US" sz="4199" dirty="0">
                <a:solidFill>
                  <a:srgbClr val="000000"/>
                </a:solidFill>
                <a:latin typeface="Muli Regular"/>
              </a:rPr>
              <a:t> </a:t>
            </a:r>
            <a:r>
              <a:rPr lang="en-US" sz="4199" dirty="0" err="1">
                <a:solidFill>
                  <a:srgbClr val="000000"/>
                </a:solidFill>
                <a:latin typeface="Muli Regular"/>
              </a:rPr>
              <a:t>quyết</a:t>
            </a:r>
            <a:r>
              <a:rPr lang="en-US" sz="4199" dirty="0">
                <a:solidFill>
                  <a:srgbClr val="000000"/>
                </a:solidFill>
                <a:latin typeface="Muli Regular"/>
              </a:rPr>
              <a:t> </a:t>
            </a:r>
            <a:r>
              <a:rPr lang="en-US" sz="4199" dirty="0" err="1">
                <a:solidFill>
                  <a:srgbClr val="000000"/>
                </a:solidFill>
                <a:latin typeface="Muli Regular"/>
              </a:rPr>
              <a:t>các</a:t>
            </a:r>
            <a:r>
              <a:rPr lang="en-US" sz="4199" dirty="0">
                <a:solidFill>
                  <a:srgbClr val="000000"/>
                </a:solidFill>
                <a:latin typeface="Muli Regular"/>
              </a:rPr>
              <a:t> </a:t>
            </a:r>
            <a:r>
              <a:rPr lang="en-US" sz="4199" dirty="0" err="1">
                <a:solidFill>
                  <a:srgbClr val="000000"/>
                </a:solidFill>
                <a:latin typeface="Muli Regular"/>
              </a:rPr>
              <a:t>vấn</a:t>
            </a:r>
            <a:r>
              <a:rPr lang="en-US" sz="4199" dirty="0">
                <a:solidFill>
                  <a:srgbClr val="000000"/>
                </a:solidFill>
                <a:latin typeface="Muli Regular"/>
              </a:rPr>
              <a:t> </a:t>
            </a:r>
            <a:r>
              <a:rPr lang="en-US" sz="4199" dirty="0" err="1">
                <a:solidFill>
                  <a:srgbClr val="000000"/>
                </a:solidFill>
                <a:latin typeface="Muli Regular"/>
              </a:rPr>
              <a:t>đề</a:t>
            </a:r>
            <a:r>
              <a:rPr lang="en-US" sz="4199" dirty="0">
                <a:solidFill>
                  <a:srgbClr val="000000"/>
                </a:solidFill>
                <a:latin typeface="Muli Regular"/>
              </a:rPr>
              <a:t> </a:t>
            </a:r>
            <a:r>
              <a:rPr lang="en-US" sz="4199" dirty="0" err="1">
                <a:solidFill>
                  <a:srgbClr val="000000"/>
                </a:solidFill>
                <a:latin typeface="Muli Regular"/>
              </a:rPr>
              <a:t>chính</a:t>
            </a:r>
            <a:r>
              <a:rPr lang="en-US" sz="4199" dirty="0">
                <a:solidFill>
                  <a:srgbClr val="000000"/>
                </a:solidFill>
                <a:latin typeface="Muli Regular"/>
              </a:rPr>
              <a:t> </a:t>
            </a:r>
            <a:r>
              <a:rPr lang="en-US" sz="4199" dirty="0" err="1">
                <a:solidFill>
                  <a:srgbClr val="000000"/>
                </a:solidFill>
                <a:latin typeface="Muli Regular"/>
              </a:rPr>
              <a:t>sau</a:t>
            </a:r>
            <a:r>
              <a:rPr lang="en-US" sz="4199" dirty="0">
                <a:solidFill>
                  <a:srgbClr val="000000"/>
                </a:solidFill>
                <a:latin typeface="Muli Regular"/>
              </a:rPr>
              <a:t>:</a:t>
            </a:r>
          </a:p>
        </p:txBody>
      </p:sp>
      <p:sp>
        <p:nvSpPr>
          <p:cNvPr id="5" name="AutoShape 5"/>
          <p:cNvSpPr/>
          <p:nvPr/>
        </p:nvSpPr>
        <p:spPr>
          <a:xfrm>
            <a:off x="1492280" y="3266335"/>
            <a:ext cx="15767020"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990147" y="4499437"/>
            <a:ext cx="11224814" cy="712471"/>
          </a:xfrm>
          <a:prstGeom prst="rect">
            <a:avLst/>
          </a:prstGeom>
        </p:spPr>
        <p:txBody>
          <a:bodyPr lIns="0" tIns="0" rIns="0" bIns="0" rtlCol="0" anchor="t">
            <a:spAutoFit/>
          </a:bodyPr>
          <a:lstStyle/>
          <a:p>
            <a:pPr algn="ctr">
              <a:lnSpc>
                <a:spcPts val="5879"/>
              </a:lnSpc>
              <a:spcBef>
                <a:spcPct val="0"/>
              </a:spcBef>
            </a:pPr>
            <a:r>
              <a:rPr lang="en-US" sz="4199" dirty="0">
                <a:solidFill>
                  <a:srgbClr val="000000"/>
                </a:solidFill>
                <a:latin typeface="Muli Regular"/>
              </a:rPr>
              <a:t>- Cho </a:t>
            </a:r>
            <a:r>
              <a:rPr lang="en-US" sz="4199" dirty="0" err="1">
                <a:solidFill>
                  <a:srgbClr val="000000"/>
                </a:solidFill>
                <a:latin typeface="Muli Regular"/>
              </a:rPr>
              <a:t>phép</a:t>
            </a:r>
            <a:r>
              <a:rPr lang="en-US" sz="4199" dirty="0">
                <a:solidFill>
                  <a:srgbClr val="000000"/>
                </a:solidFill>
                <a:latin typeface="Muli Regular"/>
              </a:rPr>
              <a:t> </a:t>
            </a:r>
            <a:r>
              <a:rPr lang="en-US" sz="4199" dirty="0" err="1">
                <a:solidFill>
                  <a:srgbClr val="000000"/>
                </a:solidFill>
                <a:latin typeface="Muli Regular"/>
              </a:rPr>
              <a:t>khách</a:t>
            </a:r>
            <a:r>
              <a:rPr lang="en-US" sz="4199" dirty="0">
                <a:solidFill>
                  <a:srgbClr val="000000"/>
                </a:solidFill>
                <a:latin typeface="Muli Regular"/>
              </a:rPr>
              <a:t> </a:t>
            </a:r>
            <a:r>
              <a:rPr lang="en-US" sz="4199" dirty="0" err="1">
                <a:solidFill>
                  <a:srgbClr val="000000"/>
                </a:solidFill>
                <a:latin typeface="Muli Regular"/>
              </a:rPr>
              <a:t>hàng</a:t>
            </a:r>
            <a:r>
              <a:rPr lang="en-US" sz="4199" dirty="0">
                <a:solidFill>
                  <a:srgbClr val="000000"/>
                </a:solidFill>
                <a:latin typeface="Muli Regular"/>
              </a:rPr>
              <a:t> </a:t>
            </a:r>
            <a:r>
              <a:rPr lang="en-US" sz="4199" dirty="0" err="1">
                <a:solidFill>
                  <a:srgbClr val="000000"/>
                </a:solidFill>
                <a:latin typeface="Muli Regular"/>
              </a:rPr>
              <a:t>đăng</a:t>
            </a:r>
            <a:r>
              <a:rPr lang="en-US" sz="4199" dirty="0">
                <a:solidFill>
                  <a:srgbClr val="000000"/>
                </a:solidFill>
                <a:latin typeface="Muli Regular"/>
              </a:rPr>
              <a:t> </a:t>
            </a:r>
            <a:r>
              <a:rPr lang="en-US" sz="4199" dirty="0" err="1">
                <a:solidFill>
                  <a:srgbClr val="000000"/>
                </a:solidFill>
                <a:latin typeface="Muli Regular"/>
              </a:rPr>
              <a:t>ký</a:t>
            </a:r>
            <a:r>
              <a:rPr lang="en-US" sz="4199" dirty="0">
                <a:solidFill>
                  <a:srgbClr val="000000"/>
                </a:solidFill>
                <a:latin typeface="Muli Regular"/>
              </a:rPr>
              <a:t>, </a:t>
            </a:r>
            <a:r>
              <a:rPr lang="en-US" sz="4199" dirty="0" err="1">
                <a:solidFill>
                  <a:srgbClr val="000000"/>
                </a:solidFill>
                <a:latin typeface="Muli Regular"/>
              </a:rPr>
              <a:t>đăng</a:t>
            </a:r>
            <a:r>
              <a:rPr lang="en-US" sz="4199" dirty="0">
                <a:solidFill>
                  <a:srgbClr val="000000"/>
                </a:solidFill>
                <a:latin typeface="Muli Regular"/>
              </a:rPr>
              <a:t> </a:t>
            </a:r>
            <a:r>
              <a:rPr lang="en-US" sz="4199" dirty="0" err="1">
                <a:solidFill>
                  <a:srgbClr val="000000"/>
                </a:solidFill>
                <a:latin typeface="Muli Regular"/>
              </a:rPr>
              <a:t>nhập</a:t>
            </a:r>
            <a:r>
              <a:rPr lang="en-US" sz="4199" dirty="0">
                <a:solidFill>
                  <a:srgbClr val="000000"/>
                </a:solidFill>
                <a:latin typeface="Muli Regular"/>
              </a:rPr>
              <a:t>.</a:t>
            </a:r>
          </a:p>
        </p:txBody>
      </p:sp>
      <p:sp>
        <p:nvSpPr>
          <p:cNvPr id="7" name="TextBox 7"/>
          <p:cNvSpPr txBox="1"/>
          <p:nvPr/>
        </p:nvSpPr>
        <p:spPr>
          <a:xfrm>
            <a:off x="1068404" y="6041857"/>
            <a:ext cx="13061920"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 Cho </a:t>
            </a:r>
            <a:r>
              <a:rPr lang="en-US" sz="4199" dirty="0" err="1">
                <a:solidFill>
                  <a:srgbClr val="000000"/>
                </a:solidFill>
                <a:latin typeface="Muli Regular"/>
              </a:rPr>
              <a:t>phép</a:t>
            </a:r>
            <a:r>
              <a:rPr lang="en-US" sz="4199" dirty="0">
                <a:solidFill>
                  <a:srgbClr val="000000"/>
                </a:solidFill>
                <a:latin typeface="Muli Regular"/>
              </a:rPr>
              <a:t> </a:t>
            </a:r>
            <a:r>
              <a:rPr lang="en-US" sz="4199" dirty="0" err="1">
                <a:solidFill>
                  <a:srgbClr val="000000"/>
                </a:solidFill>
                <a:latin typeface="Muli Regular"/>
              </a:rPr>
              <a:t>người</a:t>
            </a:r>
            <a:r>
              <a:rPr lang="en-US" sz="4199" dirty="0">
                <a:solidFill>
                  <a:srgbClr val="000000"/>
                </a:solidFill>
                <a:latin typeface="Muli Regular"/>
              </a:rPr>
              <a:t> </a:t>
            </a:r>
            <a:r>
              <a:rPr lang="en-US" sz="4199" dirty="0" err="1">
                <a:solidFill>
                  <a:srgbClr val="000000"/>
                </a:solidFill>
                <a:latin typeface="Muli Regular"/>
              </a:rPr>
              <a:t>dùng</a:t>
            </a:r>
            <a:r>
              <a:rPr lang="en-US" sz="4199" dirty="0">
                <a:solidFill>
                  <a:srgbClr val="000000"/>
                </a:solidFill>
                <a:latin typeface="Muli Regular"/>
              </a:rPr>
              <a:t> </a:t>
            </a:r>
            <a:r>
              <a:rPr lang="en-US" sz="4199" dirty="0" err="1">
                <a:solidFill>
                  <a:srgbClr val="000000"/>
                </a:solidFill>
                <a:latin typeface="Muli Regular"/>
              </a:rPr>
              <a:t>tìm</a:t>
            </a:r>
            <a:r>
              <a:rPr lang="en-US" sz="4199" dirty="0">
                <a:solidFill>
                  <a:srgbClr val="000000"/>
                </a:solidFill>
                <a:latin typeface="Muli Regular"/>
              </a:rPr>
              <a:t> </a:t>
            </a:r>
            <a:r>
              <a:rPr lang="en-US" sz="4199" dirty="0" err="1">
                <a:solidFill>
                  <a:srgbClr val="000000"/>
                </a:solidFill>
                <a:latin typeface="Muli Regular"/>
              </a:rPr>
              <a:t>kiếm</a:t>
            </a:r>
            <a:r>
              <a:rPr lang="en-US" sz="4199" dirty="0">
                <a:solidFill>
                  <a:srgbClr val="000000"/>
                </a:solidFill>
                <a:latin typeface="Muli Regular"/>
              </a:rPr>
              <a:t> </a:t>
            </a:r>
            <a:r>
              <a:rPr lang="en-US" sz="4199" dirty="0" err="1">
                <a:solidFill>
                  <a:srgbClr val="000000"/>
                </a:solidFill>
                <a:latin typeface="Muli Regular"/>
              </a:rPr>
              <a:t>các</a:t>
            </a:r>
            <a:r>
              <a:rPr lang="en-US" sz="4199" dirty="0">
                <a:solidFill>
                  <a:srgbClr val="000000"/>
                </a:solidFill>
                <a:latin typeface="Muli Regular"/>
              </a:rPr>
              <a:t> </a:t>
            </a:r>
            <a:r>
              <a:rPr lang="en-US" sz="4199" dirty="0" err="1">
                <a:solidFill>
                  <a:srgbClr val="000000"/>
                </a:solidFill>
                <a:latin typeface="Muli Regular"/>
              </a:rPr>
              <a:t>món</a:t>
            </a:r>
            <a:r>
              <a:rPr lang="en-US" sz="4199" dirty="0">
                <a:solidFill>
                  <a:srgbClr val="000000"/>
                </a:solidFill>
                <a:latin typeface="Muli Regular"/>
              </a:rPr>
              <a:t> </a:t>
            </a:r>
            <a:r>
              <a:rPr lang="en-US" sz="4199" dirty="0" err="1">
                <a:solidFill>
                  <a:srgbClr val="000000"/>
                </a:solidFill>
                <a:latin typeface="Muli Regular"/>
              </a:rPr>
              <a:t>ăn</a:t>
            </a:r>
            <a:r>
              <a:rPr lang="en-US" sz="4199" dirty="0">
                <a:solidFill>
                  <a:srgbClr val="000000"/>
                </a:solidFill>
                <a:latin typeface="Muli Regular"/>
              </a:rPr>
              <a:t>.</a:t>
            </a:r>
          </a:p>
        </p:txBody>
      </p:sp>
      <p:sp>
        <p:nvSpPr>
          <p:cNvPr id="8" name="TextBox 8"/>
          <p:cNvSpPr txBox="1"/>
          <p:nvPr/>
        </p:nvSpPr>
        <p:spPr>
          <a:xfrm>
            <a:off x="2034940" y="6945877"/>
            <a:ext cx="15129110" cy="1455421"/>
          </a:xfrm>
          <a:prstGeom prst="rect">
            <a:avLst/>
          </a:prstGeom>
        </p:spPr>
        <p:txBody>
          <a:bodyPr lIns="0" tIns="0" rIns="0" bIns="0" rtlCol="0" anchor="t">
            <a:spAutoFit/>
          </a:bodyPr>
          <a:lstStyle/>
          <a:p>
            <a:pPr algn="just">
              <a:lnSpc>
                <a:spcPts val="5879"/>
              </a:lnSpc>
              <a:spcBef>
                <a:spcPct val="0"/>
              </a:spcBef>
            </a:pPr>
            <a:r>
              <a:rPr lang="en-US" sz="4199" dirty="0">
                <a:solidFill>
                  <a:srgbClr val="000000"/>
                </a:solidFill>
                <a:latin typeface="Muli Regular"/>
              </a:rPr>
              <a:t>- Cho </a:t>
            </a:r>
            <a:r>
              <a:rPr lang="en-US" sz="4199" dirty="0" err="1">
                <a:solidFill>
                  <a:srgbClr val="000000"/>
                </a:solidFill>
                <a:latin typeface="Muli Regular"/>
              </a:rPr>
              <a:t>phép</a:t>
            </a:r>
            <a:r>
              <a:rPr lang="en-US" sz="4199" dirty="0">
                <a:solidFill>
                  <a:srgbClr val="000000"/>
                </a:solidFill>
                <a:latin typeface="Muli Regular"/>
              </a:rPr>
              <a:t> </a:t>
            </a:r>
            <a:r>
              <a:rPr lang="en-US" sz="4199" dirty="0" err="1">
                <a:solidFill>
                  <a:srgbClr val="000000"/>
                </a:solidFill>
                <a:latin typeface="Muli Regular"/>
              </a:rPr>
              <a:t>người</a:t>
            </a:r>
            <a:r>
              <a:rPr lang="en-US" sz="4199" dirty="0">
                <a:solidFill>
                  <a:srgbClr val="000000"/>
                </a:solidFill>
                <a:latin typeface="Muli Regular"/>
              </a:rPr>
              <a:t> </a:t>
            </a:r>
            <a:r>
              <a:rPr lang="en-US" sz="4199" dirty="0" err="1">
                <a:solidFill>
                  <a:srgbClr val="000000"/>
                </a:solidFill>
                <a:latin typeface="Muli Regular"/>
              </a:rPr>
              <a:t>dùng</a:t>
            </a:r>
            <a:r>
              <a:rPr lang="en-US" sz="4199" dirty="0">
                <a:solidFill>
                  <a:srgbClr val="000000"/>
                </a:solidFill>
                <a:latin typeface="Muli Regular"/>
              </a:rPr>
              <a:t> </a:t>
            </a:r>
            <a:r>
              <a:rPr lang="en-US" sz="4199" dirty="0" err="1">
                <a:solidFill>
                  <a:srgbClr val="000000"/>
                </a:solidFill>
                <a:latin typeface="Muli Regular"/>
              </a:rPr>
              <a:t>chọn</a:t>
            </a:r>
            <a:r>
              <a:rPr lang="en-US" sz="4199" dirty="0">
                <a:solidFill>
                  <a:srgbClr val="000000"/>
                </a:solidFill>
                <a:latin typeface="Muli Regular"/>
              </a:rPr>
              <a:t> </a:t>
            </a:r>
            <a:r>
              <a:rPr lang="en-US" sz="4199" dirty="0" err="1">
                <a:solidFill>
                  <a:srgbClr val="000000"/>
                </a:solidFill>
                <a:latin typeface="Muli Regular"/>
              </a:rPr>
              <a:t>các</a:t>
            </a:r>
            <a:r>
              <a:rPr lang="en-US" sz="4199" dirty="0">
                <a:solidFill>
                  <a:srgbClr val="000000"/>
                </a:solidFill>
                <a:latin typeface="Muli Regular"/>
              </a:rPr>
              <a:t> </a:t>
            </a:r>
            <a:r>
              <a:rPr lang="en-US" sz="4199" dirty="0" err="1">
                <a:solidFill>
                  <a:srgbClr val="000000"/>
                </a:solidFill>
                <a:latin typeface="Muli Regular"/>
              </a:rPr>
              <a:t>nhà</a:t>
            </a:r>
            <a:r>
              <a:rPr lang="en-US" sz="4199" dirty="0">
                <a:solidFill>
                  <a:srgbClr val="000000"/>
                </a:solidFill>
                <a:latin typeface="Muli Regular"/>
              </a:rPr>
              <a:t> </a:t>
            </a:r>
            <a:r>
              <a:rPr lang="en-US" sz="4199" dirty="0" err="1">
                <a:solidFill>
                  <a:srgbClr val="000000"/>
                </a:solidFill>
                <a:latin typeface="Muli Regular"/>
              </a:rPr>
              <a:t>hàng</a:t>
            </a:r>
            <a:r>
              <a:rPr lang="en-US" sz="4199" dirty="0">
                <a:solidFill>
                  <a:srgbClr val="000000"/>
                </a:solidFill>
                <a:latin typeface="Muli Regular"/>
              </a:rPr>
              <a:t>, </a:t>
            </a:r>
            <a:r>
              <a:rPr lang="en-US" sz="4199" dirty="0" err="1">
                <a:solidFill>
                  <a:srgbClr val="000000"/>
                </a:solidFill>
                <a:latin typeface="Muli Regular"/>
              </a:rPr>
              <a:t>lựa</a:t>
            </a:r>
            <a:r>
              <a:rPr lang="en-US" sz="4199" dirty="0">
                <a:solidFill>
                  <a:srgbClr val="000000"/>
                </a:solidFill>
                <a:latin typeface="Muli Regular"/>
              </a:rPr>
              <a:t> </a:t>
            </a:r>
            <a:r>
              <a:rPr lang="en-US" sz="4199" dirty="0" err="1">
                <a:solidFill>
                  <a:srgbClr val="000000"/>
                </a:solidFill>
                <a:latin typeface="Muli Regular"/>
              </a:rPr>
              <a:t>chọn</a:t>
            </a:r>
            <a:r>
              <a:rPr lang="en-US" sz="4199" dirty="0">
                <a:solidFill>
                  <a:srgbClr val="000000"/>
                </a:solidFill>
                <a:latin typeface="Muli Regular"/>
              </a:rPr>
              <a:t> </a:t>
            </a:r>
            <a:r>
              <a:rPr lang="en-US" sz="4199" dirty="0" err="1">
                <a:solidFill>
                  <a:srgbClr val="000000"/>
                </a:solidFill>
                <a:latin typeface="Muli Regular"/>
              </a:rPr>
              <a:t>đơn</a:t>
            </a:r>
            <a:r>
              <a:rPr lang="en-US" sz="4199" dirty="0">
                <a:solidFill>
                  <a:srgbClr val="000000"/>
                </a:solidFill>
                <a:latin typeface="Muli Regular"/>
              </a:rPr>
              <a:t> </a:t>
            </a:r>
            <a:r>
              <a:rPr lang="en-US" sz="4199" dirty="0" err="1">
                <a:solidFill>
                  <a:srgbClr val="000000"/>
                </a:solidFill>
                <a:latin typeface="Muli Regular"/>
              </a:rPr>
              <a:t>vị</a:t>
            </a:r>
            <a:r>
              <a:rPr lang="en-US" sz="4199" dirty="0">
                <a:solidFill>
                  <a:srgbClr val="000000"/>
                </a:solidFill>
                <a:latin typeface="Muli Regular"/>
              </a:rPr>
              <a:t> </a:t>
            </a:r>
            <a:r>
              <a:rPr lang="en-US" sz="4199" dirty="0" err="1">
                <a:solidFill>
                  <a:srgbClr val="000000"/>
                </a:solidFill>
                <a:latin typeface="Muli Regular"/>
              </a:rPr>
              <a:t>vận</a:t>
            </a:r>
            <a:r>
              <a:rPr lang="en-US" sz="4199" dirty="0">
                <a:solidFill>
                  <a:srgbClr val="000000"/>
                </a:solidFill>
                <a:latin typeface="Muli Regular"/>
              </a:rPr>
              <a:t> </a:t>
            </a:r>
            <a:r>
              <a:rPr lang="en-US" sz="4199" dirty="0" err="1">
                <a:solidFill>
                  <a:srgbClr val="000000"/>
                </a:solidFill>
                <a:latin typeface="Muli Regular"/>
              </a:rPr>
              <a:t>chuyển</a:t>
            </a:r>
            <a:r>
              <a:rPr lang="en-US" sz="4199" dirty="0">
                <a:solidFill>
                  <a:srgbClr val="000000"/>
                </a:solidFill>
                <a:latin typeface="Muli Regular"/>
              </a:rPr>
              <a:t> </a:t>
            </a:r>
            <a:r>
              <a:rPr lang="en-US" sz="4199" dirty="0" err="1">
                <a:solidFill>
                  <a:srgbClr val="000000"/>
                </a:solidFill>
                <a:latin typeface="Muli Regular"/>
              </a:rPr>
              <a:t>và</a:t>
            </a:r>
            <a:r>
              <a:rPr lang="en-US" sz="4199" dirty="0">
                <a:solidFill>
                  <a:srgbClr val="000000"/>
                </a:solidFill>
                <a:latin typeface="Muli Regular"/>
              </a:rPr>
              <a:t> </a:t>
            </a:r>
            <a:r>
              <a:rPr lang="en-US" sz="4199" dirty="0" err="1">
                <a:solidFill>
                  <a:srgbClr val="000000"/>
                </a:solidFill>
                <a:latin typeface="Muli Regular"/>
              </a:rPr>
              <a:t>hình</a:t>
            </a:r>
            <a:r>
              <a:rPr lang="en-US" sz="4199" dirty="0">
                <a:solidFill>
                  <a:srgbClr val="000000"/>
                </a:solidFill>
                <a:latin typeface="Muli Regular"/>
              </a:rPr>
              <a:t> </a:t>
            </a:r>
            <a:r>
              <a:rPr lang="en-US" sz="4199" dirty="0" err="1">
                <a:solidFill>
                  <a:srgbClr val="000000"/>
                </a:solidFill>
                <a:latin typeface="Muli Regular"/>
              </a:rPr>
              <a:t>thức</a:t>
            </a:r>
            <a:r>
              <a:rPr lang="en-US" sz="4199" dirty="0">
                <a:solidFill>
                  <a:srgbClr val="000000"/>
                </a:solidFill>
                <a:latin typeface="Muli Regular"/>
              </a:rPr>
              <a:t> </a:t>
            </a:r>
            <a:r>
              <a:rPr lang="en-US" sz="4199" dirty="0" err="1">
                <a:solidFill>
                  <a:srgbClr val="000000"/>
                </a:solidFill>
                <a:latin typeface="Muli Regular"/>
              </a:rPr>
              <a:t>thanh</a:t>
            </a:r>
            <a:r>
              <a:rPr lang="en-US" sz="4199" dirty="0">
                <a:solidFill>
                  <a:srgbClr val="000000"/>
                </a:solidFill>
                <a:latin typeface="Muli Regular"/>
              </a:rPr>
              <a:t> </a:t>
            </a:r>
            <a:r>
              <a:rPr lang="en-US" sz="4199" dirty="0" err="1">
                <a:solidFill>
                  <a:srgbClr val="000000"/>
                </a:solidFill>
                <a:latin typeface="Muli Regular"/>
              </a:rPr>
              <a:t>toán</a:t>
            </a:r>
            <a:r>
              <a:rPr lang="en-US" sz="4199" dirty="0">
                <a:solidFill>
                  <a:srgbClr val="000000"/>
                </a:solidFill>
                <a:latin typeface="Muli Regular"/>
              </a:rPr>
              <a:t>.</a:t>
            </a:r>
          </a:p>
        </p:txBody>
      </p:sp>
      <p:sp>
        <p:nvSpPr>
          <p:cNvPr id="9" name="TextBox 9"/>
          <p:cNvSpPr txBox="1"/>
          <p:nvPr/>
        </p:nvSpPr>
        <p:spPr>
          <a:xfrm>
            <a:off x="1492280" y="5233609"/>
            <a:ext cx="10131016"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 </a:t>
            </a:r>
            <a:r>
              <a:rPr lang="en-US" sz="4199" dirty="0" err="1">
                <a:solidFill>
                  <a:srgbClr val="000000"/>
                </a:solidFill>
                <a:latin typeface="Muli Regular"/>
              </a:rPr>
              <a:t>Xác</a:t>
            </a:r>
            <a:r>
              <a:rPr lang="en-US" sz="4199" dirty="0">
                <a:solidFill>
                  <a:srgbClr val="000000"/>
                </a:solidFill>
                <a:latin typeface="Muli Regular"/>
              </a:rPr>
              <a:t> </a:t>
            </a:r>
            <a:r>
              <a:rPr lang="en-US" sz="4199" dirty="0" err="1">
                <a:solidFill>
                  <a:srgbClr val="000000"/>
                </a:solidFill>
                <a:latin typeface="Muli Regular"/>
              </a:rPr>
              <a:t>định</a:t>
            </a:r>
            <a:r>
              <a:rPr lang="en-US" sz="4199" dirty="0">
                <a:solidFill>
                  <a:srgbClr val="000000"/>
                </a:solidFill>
                <a:latin typeface="Muli Regular"/>
              </a:rPr>
              <a:t> </a:t>
            </a:r>
            <a:r>
              <a:rPr lang="en-US" sz="4199" dirty="0" err="1">
                <a:solidFill>
                  <a:srgbClr val="000000"/>
                </a:solidFill>
                <a:latin typeface="Muli Regular"/>
              </a:rPr>
              <a:t>vị</a:t>
            </a:r>
            <a:r>
              <a:rPr lang="en-US" sz="4199" dirty="0">
                <a:solidFill>
                  <a:srgbClr val="000000"/>
                </a:solidFill>
                <a:latin typeface="Muli Regular"/>
              </a:rPr>
              <a:t> </a:t>
            </a:r>
            <a:r>
              <a:rPr lang="en-US" sz="4199" dirty="0" err="1">
                <a:solidFill>
                  <a:srgbClr val="000000"/>
                </a:solidFill>
                <a:latin typeface="Muli Regular"/>
              </a:rPr>
              <a:t>trí</a:t>
            </a:r>
            <a:r>
              <a:rPr lang="en-US" sz="4199" dirty="0">
                <a:solidFill>
                  <a:srgbClr val="000000"/>
                </a:solidFill>
                <a:latin typeface="Muli Regular"/>
              </a:rPr>
              <a:t>, </a:t>
            </a:r>
            <a:r>
              <a:rPr lang="en-US" sz="4199" dirty="0" err="1">
                <a:solidFill>
                  <a:srgbClr val="000000"/>
                </a:solidFill>
                <a:latin typeface="Muli Regular"/>
              </a:rPr>
              <a:t>phạm</a:t>
            </a:r>
            <a:r>
              <a:rPr lang="en-US" sz="4199" dirty="0">
                <a:solidFill>
                  <a:srgbClr val="000000"/>
                </a:solidFill>
                <a:latin typeface="Muli Regular"/>
              </a:rPr>
              <a:t> vi </a:t>
            </a:r>
            <a:r>
              <a:rPr lang="en-US" sz="4199" dirty="0" err="1">
                <a:solidFill>
                  <a:srgbClr val="000000"/>
                </a:solidFill>
                <a:latin typeface="Muli Regular"/>
              </a:rPr>
              <a:t>người</a:t>
            </a:r>
            <a:r>
              <a:rPr lang="en-US" sz="4199" dirty="0">
                <a:solidFill>
                  <a:srgbClr val="000000"/>
                </a:solidFill>
                <a:latin typeface="Muli Regular"/>
              </a:rPr>
              <a:t> </a:t>
            </a:r>
            <a:r>
              <a:rPr lang="en-US" sz="4199" dirty="0" err="1">
                <a:solidFill>
                  <a:srgbClr val="000000"/>
                </a:solidFill>
                <a:latin typeface="Muli Regular"/>
              </a:rPr>
              <a:t>dùng</a:t>
            </a:r>
            <a:r>
              <a:rPr lang="en-US" sz="4199" dirty="0">
                <a:solidFill>
                  <a:srgbClr val="000000"/>
                </a:solidFill>
                <a:latin typeface="Muli Regular"/>
              </a:rPr>
              <a:t>.</a:t>
            </a:r>
          </a:p>
        </p:txBody>
      </p:sp>
      <p:sp>
        <p:nvSpPr>
          <p:cNvPr id="10" name="TextBox 10"/>
          <p:cNvSpPr txBox="1"/>
          <p:nvPr/>
        </p:nvSpPr>
        <p:spPr>
          <a:xfrm>
            <a:off x="1985450" y="8572748"/>
            <a:ext cx="15273850" cy="1296760"/>
          </a:xfrm>
          <a:prstGeom prst="rect">
            <a:avLst/>
          </a:prstGeom>
        </p:spPr>
        <p:txBody>
          <a:bodyPr lIns="0" tIns="0" rIns="0" bIns="0" rtlCol="0" anchor="t">
            <a:spAutoFit/>
          </a:bodyPr>
          <a:lstStyle/>
          <a:p>
            <a:pPr algn="just">
              <a:lnSpc>
                <a:spcPts val="5203"/>
              </a:lnSpc>
              <a:spcBef>
                <a:spcPct val="0"/>
              </a:spcBef>
            </a:pPr>
            <a:r>
              <a:rPr lang="en-US" sz="3716" dirty="0">
                <a:solidFill>
                  <a:srgbClr val="000000"/>
                </a:solidFill>
                <a:latin typeface="Muli Regular"/>
              </a:rPr>
              <a:t>- </a:t>
            </a:r>
            <a:r>
              <a:rPr lang="en-US" sz="3716" dirty="0" err="1">
                <a:solidFill>
                  <a:srgbClr val="000000"/>
                </a:solidFill>
                <a:latin typeface="Muli Regular"/>
              </a:rPr>
              <a:t>Thông</a:t>
            </a:r>
            <a:r>
              <a:rPr lang="en-US" sz="3716" dirty="0">
                <a:solidFill>
                  <a:srgbClr val="000000"/>
                </a:solidFill>
                <a:latin typeface="Muli Regular"/>
              </a:rPr>
              <a:t> tin </a:t>
            </a:r>
            <a:r>
              <a:rPr lang="en-US" sz="3716" dirty="0" err="1">
                <a:solidFill>
                  <a:srgbClr val="000000"/>
                </a:solidFill>
                <a:latin typeface="Muli Regular"/>
              </a:rPr>
              <a:t>được</a:t>
            </a:r>
            <a:r>
              <a:rPr lang="en-US" sz="3716" dirty="0">
                <a:solidFill>
                  <a:srgbClr val="000000"/>
                </a:solidFill>
                <a:latin typeface="Muli Regular"/>
              </a:rPr>
              <a:t> </a:t>
            </a:r>
            <a:r>
              <a:rPr lang="en-US" sz="3716" dirty="0" err="1">
                <a:solidFill>
                  <a:srgbClr val="000000"/>
                </a:solidFill>
                <a:latin typeface="Muli Regular"/>
              </a:rPr>
              <a:t>hiển</a:t>
            </a:r>
            <a:r>
              <a:rPr lang="en-US" sz="3716" dirty="0">
                <a:solidFill>
                  <a:srgbClr val="000000"/>
                </a:solidFill>
                <a:latin typeface="Muli Regular"/>
              </a:rPr>
              <a:t> </a:t>
            </a:r>
            <a:r>
              <a:rPr lang="en-US" sz="3716" dirty="0" err="1">
                <a:solidFill>
                  <a:srgbClr val="000000"/>
                </a:solidFill>
                <a:latin typeface="Muli Regular"/>
              </a:rPr>
              <a:t>thị</a:t>
            </a:r>
            <a:r>
              <a:rPr lang="en-US" sz="3716" dirty="0">
                <a:solidFill>
                  <a:srgbClr val="000000"/>
                </a:solidFill>
                <a:latin typeface="Muli Regular"/>
              </a:rPr>
              <a:t> </a:t>
            </a:r>
            <a:r>
              <a:rPr lang="en-US" sz="3716" dirty="0" err="1">
                <a:solidFill>
                  <a:srgbClr val="000000"/>
                </a:solidFill>
                <a:latin typeface="Muli Regular"/>
              </a:rPr>
              <a:t>đơn</a:t>
            </a:r>
            <a:r>
              <a:rPr lang="en-US" sz="3716" dirty="0">
                <a:solidFill>
                  <a:srgbClr val="000000"/>
                </a:solidFill>
                <a:latin typeface="Muli Regular"/>
              </a:rPr>
              <a:t> </a:t>
            </a:r>
            <a:r>
              <a:rPr lang="en-US" sz="3716" dirty="0" err="1">
                <a:solidFill>
                  <a:srgbClr val="000000"/>
                </a:solidFill>
                <a:latin typeface="Muli Regular"/>
              </a:rPr>
              <a:t>giản</a:t>
            </a:r>
            <a:r>
              <a:rPr lang="en-US" sz="3716" dirty="0">
                <a:solidFill>
                  <a:srgbClr val="000000"/>
                </a:solidFill>
                <a:latin typeface="Muli Regular"/>
              </a:rPr>
              <a:t>, </a:t>
            </a:r>
            <a:r>
              <a:rPr lang="en-US" sz="3716" dirty="0" err="1">
                <a:solidFill>
                  <a:srgbClr val="000000"/>
                </a:solidFill>
                <a:latin typeface="Muli Regular"/>
              </a:rPr>
              <a:t>rõ</a:t>
            </a:r>
            <a:r>
              <a:rPr lang="en-US" sz="3716" dirty="0">
                <a:solidFill>
                  <a:srgbClr val="000000"/>
                </a:solidFill>
                <a:latin typeface="Muli Regular"/>
              </a:rPr>
              <a:t> </a:t>
            </a:r>
            <a:r>
              <a:rPr lang="en-US" sz="3716" dirty="0" err="1">
                <a:solidFill>
                  <a:srgbClr val="000000"/>
                </a:solidFill>
                <a:latin typeface="Muli Regular"/>
              </a:rPr>
              <a:t>ràng</a:t>
            </a:r>
            <a:r>
              <a:rPr lang="en-US" sz="3716" dirty="0">
                <a:solidFill>
                  <a:srgbClr val="000000"/>
                </a:solidFill>
                <a:latin typeface="Muli Regular"/>
              </a:rPr>
              <a:t>, </a:t>
            </a:r>
            <a:r>
              <a:rPr lang="en-US" sz="3716" dirty="0" err="1">
                <a:solidFill>
                  <a:srgbClr val="000000"/>
                </a:solidFill>
                <a:latin typeface="Muli Regular"/>
              </a:rPr>
              <a:t>dễ</a:t>
            </a:r>
            <a:r>
              <a:rPr lang="en-US" sz="3716" dirty="0">
                <a:solidFill>
                  <a:srgbClr val="000000"/>
                </a:solidFill>
                <a:latin typeface="Muli Regular"/>
              </a:rPr>
              <a:t> </a:t>
            </a:r>
            <a:r>
              <a:rPr lang="en-US" sz="3716" dirty="0" err="1">
                <a:solidFill>
                  <a:srgbClr val="000000"/>
                </a:solidFill>
                <a:latin typeface="Muli Regular"/>
              </a:rPr>
              <a:t>hiểu</a:t>
            </a:r>
            <a:r>
              <a:rPr lang="en-US" sz="3716" dirty="0">
                <a:solidFill>
                  <a:srgbClr val="000000"/>
                </a:solidFill>
                <a:latin typeface="Muli Regular"/>
              </a:rPr>
              <a:t>, </a:t>
            </a:r>
            <a:r>
              <a:rPr lang="en-US" sz="3716" dirty="0" err="1">
                <a:solidFill>
                  <a:srgbClr val="000000"/>
                </a:solidFill>
                <a:latin typeface="Muli Regular"/>
              </a:rPr>
              <a:t>đầy</a:t>
            </a:r>
            <a:r>
              <a:rPr lang="en-US" sz="3716" dirty="0">
                <a:solidFill>
                  <a:srgbClr val="000000"/>
                </a:solidFill>
                <a:latin typeface="Muli Regular"/>
              </a:rPr>
              <a:t> </a:t>
            </a:r>
            <a:r>
              <a:rPr lang="en-US" sz="3716" dirty="0" err="1">
                <a:solidFill>
                  <a:srgbClr val="000000"/>
                </a:solidFill>
                <a:latin typeface="Muli Regular"/>
              </a:rPr>
              <a:t>đủ</a:t>
            </a:r>
            <a:r>
              <a:rPr lang="en-US" sz="3716" dirty="0">
                <a:solidFill>
                  <a:srgbClr val="000000"/>
                </a:solidFill>
                <a:latin typeface="Muli Regular"/>
              </a:rPr>
              <a:t> </a:t>
            </a:r>
            <a:r>
              <a:rPr lang="en-US" sz="3716" dirty="0" err="1">
                <a:solidFill>
                  <a:srgbClr val="000000"/>
                </a:solidFill>
                <a:latin typeface="Muli Regular"/>
              </a:rPr>
              <a:t>các</a:t>
            </a:r>
            <a:r>
              <a:rPr lang="en-US" sz="3716" dirty="0">
                <a:solidFill>
                  <a:srgbClr val="000000"/>
                </a:solidFill>
                <a:latin typeface="Muli Regular"/>
              </a:rPr>
              <a:t> </a:t>
            </a:r>
            <a:r>
              <a:rPr lang="en-US" sz="3716" dirty="0" err="1">
                <a:solidFill>
                  <a:srgbClr val="000000"/>
                </a:solidFill>
                <a:latin typeface="Muli Regular"/>
              </a:rPr>
              <a:t>nội</a:t>
            </a:r>
            <a:r>
              <a:rPr lang="en-US" sz="3716" dirty="0">
                <a:solidFill>
                  <a:srgbClr val="000000"/>
                </a:solidFill>
                <a:latin typeface="Muli Regular"/>
              </a:rPr>
              <a:t> dung </a:t>
            </a:r>
            <a:r>
              <a:rPr lang="en-US" sz="3716" dirty="0" err="1">
                <a:solidFill>
                  <a:srgbClr val="000000"/>
                </a:solidFill>
                <a:latin typeface="Muli Regular"/>
              </a:rPr>
              <a:t>thiết</a:t>
            </a:r>
            <a:r>
              <a:rPr lang="en-US" sz="3716" dirty="0">
                <a:solidFill>
                  <a:srgbClr val="000000"/>
                </a:solidFill>
                <a:latin typeface="Muli Regular"/>
              </a:rPr>
              <a:t> </a:t>
            </a:r>
            <a:r>
              <a:rPr lang="en-US" sz="3716" dirty="0" err="1">
                <a:solidFill>
                  <a:srgbClr val="000000"/>
                </a:solidFill>
                <a:latin typeface="Muli Regular"/>
              </a:rPr>
              <a:t>yếu</a:t>
            </a:r>
            <a:r>
              <a:rPr lang="en-US" sz="3716" dirty="0">
                <a:solidFill>
                  <a:srgbClr val="000000"/>
                </a:solidFill>
                <a:latin typeface="Muli Regular"/>
              </a:rPr>
              <a:t>.</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977914" y="2767683"/>
            <a:ext cx="12332172" cy="6490617"/>
          </a:xfrm>
          <a:prstGeom prst="rect">
            <a:avLst/>
          </a:prstGeom>
        </p:spPr>
      </p:pic>
      <p:sp>
        <p:nvSpPr>
          <p:cNvPr id="3" name="TextBox 3"/>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6. Công cụ sử dụng</a:t>
            </a:r>
          </a:p>
        </p:txBody>
      </p:sp>
      <p:sp>
        <p:nvSpPr>
          <p:cNvPr id="4" name="TextBox 4"/>
          <p:cNvSpPr txBox="1"/>
          <p:nvPr/>
        </p:nvSpPr>
        <p:spPr>
          <a:xfrm>
            <a:off x="1587482" y="1754236"/>
            <a:ext cx="4494163" cy="712471"/>
          </a:xfrm>
          <a:prstGeom prst="rect">
            <a:avLst/>
          </a:prstGeom>
        </p:spPr>
        <p:txBody>
          <a:bodyPr lIns="0" tIns="0" rIns="0" bIns="0" rtlCol="0" anchor="t">
            <a:spAutoFit/>
          </a:bodyPr>
          <a:lstStyle/>
          <a:p>
            <a:pPr algn="ctr">
              <a:lnSpc>
                <a:spcPts val="5879"/>
              </a:lnSpc>
              <a:spcBef>
                <a:spcPct val="0"/>
              </a:spcBef>
            </a:pPr>
            <a:r>
              <a:rPr lang="en-US" sz="4199">
                <a:solidFill>
                  <a:srgbClr val="000000"/>
                </a:solidFill>
                <a:sym typeface="Muli Regular"/>
              </a:rPr>
              <a:t> Rasa framework</a:t>
            </a:r>
          </a:p>
        </p:txBody>
      </p:sp>
      <p:sp>
        <p:nvSpPr>
          <p:cNvPr id="5" name="TextBox 5"/>
          <p:cNvSpPr txBox="1"/>
          <p:nvPr/>
        </p:nvSpPr>
        <p:spPr>
          <a:xfrm>
            <a:off x="6975797" y="9182100"/>
            <a:ext cx="4759003" cy="756617"/>
          </a:xfrm>
          <a:prstGeom prst="rect">
            <a:avLst/>
          </a:prstGeom>
        </p:spPr>
        <p:txBody>
          <a:bodyPr wrap="square" lIns="0" tIns="0" rIns="0" bIns="0" rtlCol="0" anchor="t">
            <a:spAutoFit/>
          </a:bodyPr>
          <a:lstStyle/>
          <a:p>
            <a:pPr algn="ctr">
              <a:lnSpc>
                <a:spcPts val="5879"/>
              </a:lnSpc>
              <a:spcBef>
                <a:spcPct val="0"/>
              </a:spcBef>
            </a:pPr>
            <a:r>
              <a:rPr lang="en-US" sz="4199" dirty="0" err="1">
                <a:solidFill>
                  <a:srgbClr val="000000"/>
                </a:solidFill>
                <a:latin typeface="Muli Regular"/>
              </a:rPr>
              <a:t>Cơ</a:t>
            </a:r>
            <a:r>
              <a:rPr lang="en-US" sz="4199" dirty="0">
                <a:solidFill>
                  <a:srgbClr val="000000"/>
                </a:solidFill>
                <a:latin typeface="Muli Regular"/>
              </a:rPr>
              <a:t> </a:t>
            </a:r>
            <a:r>
              <a:rPr lang="en-US" sz="4199" dirty="0" err="1">
                <a:solidFill>
                  <a:srgbClr val="000000"/>
                </a:solidFill>
                <a:latin typeface="Muli Regular"/>
              </a:rPr>
              <a:t>chế</a:t>
            </a:r>
            <a:r>
              <a:rPr lang="en-US" sz="4199" dirty="0">
                <a:solidFill>
                  <a:srgbClr val="000000"/>
                </a:solidFill>
                <a:latin typeface="Muli Regular"/>
              </a:rPr>
              <a:t> </a:t>
            </a:r>
            <a:r>
              <a:rPr lang="en-US" sz="4199" dirty="0" err="1">
                <a:solidFill>
                  <a:srgbClr val="000000"/>
                </a:solidFill>
                <a:latin typeface="Muli Regular"/>
              </a:rPr>
              <a:t>hoạt</a:t>
            </a:r>
            <a:r>
              <a:rPr lang="en-US" sz="4199" dirty="0">
                <a:solidFill>
                  <a:srgbClr val="000000"/>
                </a:solidFill>
                <a:latin typeface="Muli Regular"/>
              </a:rPr>
              <a:t> </a:t>
            </a:r>
            <a:r>
              <a:rPr lang="en-US" sz="4199" dirty="0" err="1">
                <a:solidFill>
                  <a:srgbClr val="000000"/>
                </a:solidFill>
                <a:latin typeface="Muli Regular"/>
              </a:rPr>
              <a:t>động</a:t>
            </a:r>
            <a:endParaRPr lang="en-US" sz="4199" dirty="0">
              <a:solidFill>
                <a:srgbClr val="000000"/>
              </a:solidFill>
              <a:latin typeface="Muli Regular"/>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7. Cách tiếp cận</a:t>
            </a:r>
          </a:p>
        </p:txBody>
      </p:sp>
      <p:sp>
        <p:nvSpPr>
          <p:cNvPr id="3" name="TextBox 3"/>
          <p:cNvSpPr txBox="1"/>
          <p:nvPr/>
        </p:nvSpPr>
        <p:spPr>
          <a:xfrm>
            <a:off x="1615992" y="2027080"/>
            <a:ext cx="5366296" cy="712471"/>
          </a:xfrm>
          <a:prstGeom prst="rect">
            <a:avLst/>
          </a:prstGeom>
        </p:spPr>
        <p:txBody>
          <a:bodyPr lIns="0" tIns="0" rIns="0" bIns="0" rtlCol="0" anchor="t">
            <a:spAutoFit/>
          </a:bodyPr>
          <a:lstStyle/>
          <a:p>
            <a:pPr marL="906772" lvl="1" indent="-453386" algn="ctr">
              <a:lnSpc>
                <a:spcPts val="5879"/>
              </a:lnSpc>
              <a:buFont typeface="Arial"/>
              <a:buChar char="•"/>
            </a:pPr>
            <a:r>
              <a:rPr lang="en-US" sz="4199">
                <a:solidFill>
                  <a:srgbClr val="000000"/>
                </a:solidFill>
                <a:latin typeface="Muli Regular"/>
              </a:rPr>
              <a:t>Word embedding </a:t>
            </a:r>
          </a:p>
        </p:txBody>
      </p:sp>
      <p:sp>
        <p:nvSpPr>
          <p:cNvPr id="4" name="TextBox 4"/>
          <p:cNvSpPr txBox="1"/>
          <p:nvPr/>
        </p:nvSpPr>
        <p:spPr>
          <a:xfrm>
            <a:off x="1371600" y="3142818"/>
            <a:ext cx="7680408"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a:solidFill>
                  <a:srgbClr val="000000"/>
                </a:solidFill>
                <a:latin typeface="Muli Regular"/>
              </a:rPr>
              <a:t>Recurrent neural network</a:t>
            </a:r>
          </a:p>
        </p:txBody>
      </p:sp>
      <p:grpSp>
        <p:nvGrpSpPr>
          <p:cNvPr id="5" name="Group 5"/>
          <p:cNvGrpSpPr/>
          <p:nvPr/>
        </p:nvGrpSpPr>
        <p:grpSpPr>
          <a:xfrm rot="-10800000">
            <a:off x="-1306086" y="5357147"/>
            <a:ext cx="4985461" cy="431743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rot="-10800000">
            <a:off x="3061137" y="8041551"/>
            <a:ext cx="3480308" cy="3013963"/>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9" name="Group 9"/>
          <p:cNvGrpSpPr/>
          <p:nvPr/>
        </p:nvGrpSpPr>
        <p:grpSpPr>
          <a:xfrm rot="-10800000">
            <a:off x="2780085" y="4578358"/>
            <a:ext cx="1798578" cy="1557577"/>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1" name="Group 11"/>
          <p:cNvGrpSpPr/>
          <p:nvPr/>
        </p:nvGrpSpPr>
        <p:grpSpPr>
          <a:xfrm rot="-10800000">
            <a:off x="300983" y="8368212"/>
            <a:ext cx="3378391" cy="2925703"/>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7. Cách tiếp cận</a:t>
            </a:r>
          </a:p>
        </p:txBody>
      </p:sp>
      <p:grpSp>
        <p:nvGrpSpPr>
          <p:cNvPr id="3" name="Group 3"/>
          <p:cNvGrpSpPr/>
          <p:nvPr/>
        </p:nvGrpSpPr>
        <p:grpSpPr>
          <a:xfrm rot="-10800000">
            <a:off x="-1306086" y="5357147"/>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8041551"/>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57835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8368212"/>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1640762" y="1960887"/>
            <a:ext cx="5485209" cy="712471"/>
          </a:xfrm>
          <a:prstGeom prst="rect">
            <a:avLst/>
          </a:prstGeom>
        </p:spPr>
        <p:txBody>
          <a:bodyPr lIns="0" tIns="0" rIns="0" bIns="0" rtlCol="0" anchor="t">
            <a:spAutoFit/>
          </a:bodyPr>
          <a:lstStyle/>
          <a:p>
            <a:pPr algn="ctr">
              <a:lnSpc>
                <a:spcPts val="5879"/>
              </a:lnSpc>
            </a:pPr>
            <a:r>
              <a:rPr lang="en-US" sz="4199">
                <a:solidFill>
                  <a:srgbClr val="000000"/>
                </a:solidFill>
                <a:latin typeface="Muli Regular"/>
              </a:rPr>
              <a:t>7.1. Word embedding </a:t>
            </a:r>
          </a:p>
        </p:txBody>
      </p:sp>
      <p:sp>
        <p:nvSpPr>
          <p:cNvPr id="12" name="TextBox 12"/>
          <p:cNvSpPr txBox="1"/>
          <p:nvPr/>
        </p:nvSpPr>
        <p:spPr>
          <a:xfrm>
            <a:off x="6390742" y="3376296"/>
            <a:ext cx="10157932" cy="1455421"/>
          </a:xfrm>
          <a:prstGeom prst="rect">
            <a:avLst/>
          </a:prstGeom>
        </p:spPr>
        <p:txBody>
          <a:bodyPr lIns="0" tIns="0" rIns="0" bIns="0" rtlCol="0" anchor="t">
            <a:spAutoFit/>
          </a:bodyPr>
          <a:lstStyle/>
          <a:p>
            <a:pPr algn="just">
              <a:lnSpc>
                <a:spcPts val="5879"/>
              </a:lnSpc>
              <a:spcBef>
                <a:spcPct val="0"/>
              </a:spcBef>
            </a:pPr>
            <a:r>
              <a:rPr lang="en-US" sz="4199">
                <a:solidFill>
                  <a:srgbClr val="000000"/>
                </a:solidFill>
                <a:latin typeface="Muli Regular"/>
              </a:rPr>
              <a:t>- Nhúng từ chỉ đơn giản là hành động ánh xạ các từ thành vectơ. </a:t>
            </a:r>
          </a:p>
        </p:txBody>
      </p:sp>
      <p:sp>
        <p:nvSpPr>
          <p:cNvPr id="13" name="TextBox 13"/>
          <p:cNvSpPr txBox="1"/>
          <p:nvPr/>
        </p:nvSpPr>
        <p:spPr>
          <a:xfrm>
            <a:off x="6390742" y="5279392"/>
            <a:ext cx="8620658"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 </a:t>
            </a:r>
            <a:r>
              <a:rPr lang="en-US" sz="4199" dirty="0" err="1">
                <a:solidFill>
                  <a:srgbClr val="000000"/>
                </a:solidFill>
                <a:latin typeface="Muli Regular"/>
              </a:rPr>
              <a:t>Cách</a:t>
            </a:r>
            <a:r>
              <a:rPr lang="en-US" sz="4199" dirty="0">
                <a:solidFill>
                  <a:srgbClr val="000000"/>
                </a:solidFill>
                <a:latin typeface="Muli Regular"/>
              </a:rPr>
              <a:t> </a:t>
            </a:r>
            <a:r>
              <a:rPr lang="en-US" sz="4199" dirty="0" err="1">
                <a:solidFill>
                  <a:srgbClr val="000000"/>
                </a:solidFill>
                <a:latin typeface="Muli Regular"/>
              </a:rPr>
              <a:t>tiếp</a:t>
            </a:r>
            <a:r>
              <a:rPr lang="en-US" sz="4199" dirty="0">
                <a:solidFill>
                  <a:srgbClr val="000000"/>
                </a:solidFill>
                <a:latin typeface="Muli Regular"/>
              </a:rPr>
              <a:t> </a:t>
            </a:r>
            <a:r>
              <a:rPr lang="en-US" sz="4199" dirty="0" err="1">
                <a:solidFill>
                  <a:srgbClr val="000000"/>
                </a:solidFill>
                <a:latin typeface="Muli Regular"/>
              </a:rPr>
              <a:t>cận</a:t>
            </a:r>
            <a:r>
              <a:rPr lang="en-US" sz="4199" dirty="0">
                <a:solidFill>
                  <a:srgbClr val="000000"/>
                </a:solidFill>
                <a:latin typeface="Muli Regular"/>
              </a:rPr>
              <a:t>: Word2vec, </a:t>
            </a:r>
            <a:r>
              <a:rPr lang="en-US" sz="4199" dirty="0" err="1">
                <a:solidFill>
                  <a:srgbClr val="000000"/>
                </a:solidFill>
                <a:latin typeface="Muli Regular"/>
              </a:rPr>
              <a:t>GloVe</a:t>
            </a:r>
            <a:r>
              <a:rPr lang="en-US" sz="4199" dirty="0">
                <a:solidFill>
                  <a:srgbClr val="000000"/>
                </a:solidFill>
                <a:latin typeface="Muli Regular"/>
              </a:rPr>
              <a:t>.</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00983" y="8368212"/>
            <a:ext cx="3378391" cy="292570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id="4" name="Picture 4"/>
          <p:cNvPicPr>
            <a:picLocks noChangeAspect="1"/>
          </p:cNvPicPr>
          <p:nvPr/>
        </p:nvPicPr>
        <p:blipFill>
          <a:blip r:embed="rId2"/>
          <a:srcRect/>
          <a:stretch>
            <a:fillRect/>
          </a:stretch>
        </p:blipFill>
        <p:spPr>
          <a:xfrm>
            <a:off x="1028700" y="2711511"/>
            <a:ext cx="16230600" cy="4863978"/>
          </a:xfrm>
          <a:prstGeom prst="rect">
            <a:avLst/>
          </a:prstGeom>
        </p:spPr>
      </p:pic>
      <p:sp>
        <p:nvSpPr>
          <p:cNvPr id="5" name="TextBox 5"/>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7. Cách tiếp cận</a:t>
            </a:r>
          </a:p>
        </p:txBody>
      </p:sp>
      <p:sp>
        <p:nvSpPr>
          <p:cNvPr id="6" name="TextBox 6"/>
          <p:cNvSpPr txBox="1"/>
          <p:nvPr/>
        </p:nvSpPr>
        <p:spPr>
          <a:xfrm>
            <a:off x="1392658" y="1794999"/>
            <a:ext cx="7598941" cy="756617"/>
          </a:xfrm>
          <a:prstGeom prst="rect">
            <a:avLst/>
          </a:prstGeom>
        </p:spPr>
        <p:txBody>
          <a:bodyPr wrap="square" lIns="0" tIns="0" rIns="0" bIns="0" rtlCol="0" anchor="t">
            <a:spAutoFit/>
          </a:bodyPr>
          <a:lstStyle/>
          <a:p>
            <a:pPr algn="ctr">
              <a:lnSpc>
                <a:spcPts val="5879"/>
              </a:lnSpc>
            </a:pPr>
            <a:r>
              <a:rPr lang="en-US" sz="4199" dirty="0">
                <a:solidFill>
                  <a:srgbClr val="000000"/>
                </a:solidFill>
                <a:latin typeface="Muli Regular"/>
              </a:rPr>
              <a:t>7.2. Recurrent neural network</a:t>
            </a:r>
          </a:p>
        </p:txBody>
      </p:sp>
      <p:sp>
        <p:nvSpPr>
          <p:cNvPr id="7" name="TextBox 7"/>
          <p:cNvSpPr txBox="1"/>
          <p:nvPr/>
        </p:nvSpPr>
        <p:spPr>
          <a:xfrm>
            <a:off x="3204292" y="7973876"/>
            <a:ext cx="12645308" cy="756617"/>
          </a:xfrm>
          <a:prstGeom prst="rect">
            <a:avLst/>
          </a:prstGeom>
        </p:spPr>
        <p:txBody>
          <a:bodyPr wrap="square" lIns="0" tIns="0" rIns="0" bIns="0" rtlCol="0" anchor="t">
            <a:spAutoFit/>
          </a:bodyPr>
          <a:lstStyle/>
          <a:p>
            <a:pPr algn="ctr">
              <a:lnSpc>
                <a:spcPts val="5879"/>
              </a:lnSpc>
              <a:spcBef>
                <a:spcPct val="0"/>
              </a:spcBef>
            </a:pPr>
            <a:r>
              <a:rPr lang="en-US" sz="4199" dirty="0" err="1">
                <a:solidFill>
                  <a:srgbClr val="000000"/>
                </a:solidFill>
                <a:latin typeface="Muli Regular"/>
              </a:rPr>
              <a:t>Các</a:t>
            </a:r>
            <a:r>
              <a:rPr lang="en-US" sz="4199" dirty="0">
                <a:solidFill>
                  <a:srgbClr val="000000"/>
                </a:solidFill>
                <a:latin typeface="Muli Regular"/>
              </a:rPr>
              <a:t> </a:t>
            </a:r>
            <a:r>
              <a:rPr lang="en-US" sz="4199" dirty="0" err="1">
                <a:solidFill>
                  <a:srgbClr val="000000"/>
                </a:solidFill>
                <a:latin typeface="Muli Regular"/>
              </a:rPr>
              <a:t>biến</a:t>
            </a:r>
            <a:r>
              <a:rPr lang="en-US" sz="4199" dirty="0">
                <a:solidFill>
                  <a:srgbClr val="000000"/>
                </a:solidFill>
                <a:latin typeface="Muli Regular"/>
              </a:rPr>
              <a:t> </a:t>
            </a:r>
            <a:r>
              <a:rPr lang="en-US" sz="4199" dirty="0" err="1">
                <a:solidFill>
                  <a:srgbClr val="000000"/>
                </a:solidFill>
                <a:latin typeface="Muli Regular"/>
              </a:rPr>
              <a:t>thể</a:t>
            </a:r>
            <a:r>
              <a:rPr lang="en-US" sz="4199" dirty="0">
                <a:solidFill>
                  <a:srgbClr val="000000"/>
                </a:solidFill>
                <a:latin typeface="Muli Regular"/>
              </a:rPr>
              <a:t> </a:t>
            </a:r>
            <a:r>
              <a:rPr lang="en-US" sz="4199" dirty="0" err="1">
                <a:solidFill>
                  <a:srgbClr val="000000"/>
                </a:solidFill>
                <a:latin typeface="Muli Regular"/>
              </a:rPr>
              <a:t>của</a:t>
            </a:r>
            <a:r>
              <a:rPr lang="en-US" sz="4199" dirty="0">
                <a:solidFill>
                  <a:srgbClr val="000000"/>
                </a:solidFill>
                <a:latin typeface="Muli Regular"/>
              </a:rPr>
              <a:t> </a:t>
            </a:r>
            <a:r>
              <a:rPr lang="en-US" sz="4199" dirty="0" err="1">
                <a:solidFill>
                  <a:srgbClr val="000000"/>
                </a:solidFill>
                <a:latin typeface="Muli Regular"/>
              </a:rPr>
              <a:t>mô</a:t>
            </a:r>
            <a:r>
              <a:rPr lang="en-US" sz="4199" dirty="0">
                <a:solidFill>
                  <a:srgbClr val="000000"/>
                </a:solidFill>
                <a:latin typeface="Muli Regular"/>
              </a:rPr>
              <a:t> </a:t>
            </a:r>
            <a:r>
              <a:rPr lang="en-US" sz="4199" dirty="0" err="1">
                <a:solidFill>
                  <a:srgbClr val="000000"/>
                </a:solidFill>
                <a:latin typeface="Muli Regular"/>
              </a:rPr>
              <a:t>hình</a:t>
            </a:r>
            <a:r>
              <a:rPr lang="en-US" sz="4199" dirty="0">
                <a:solidFill>
                  <a:srgbClr val="000000"/>
                </a:solidFill>
                <a:latin typeface="Muli Regular"/>
              </a:rPr>
              <a:t> Recurrent neural network</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00983" y="8368212"/>
            <a:ext cx="3378391" cy="292570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id="4" name="Picture 4"/>
          <p:cNvPicPr>
            <a:picLocks noChangeAspect="1"/>
          </p:cNvPicPr>
          <p:nvPr/>
        </p:nvPicPr>
        <p:blipFill>
          <a:blip r:embed="rId2"/>
          <a:srcRect/>
          <a:stretch>
            <a:fillRect/>
          </a:stretch>
        </p:blipFill>
        <p:spPr>
          <a:xfrm>
            <a:off x="2474245" y="2886630"/>
            <a:ext cx="13339510" cy="4894740"/>
          </a:xfrm>
          <a:prstGeom prst="rect">
            <a:avLst/>
          </a:prstGeom>
        </p:spPr>
      </p:pic>
      <p:sp>
        <p:nvSpPr>
          <p:cNvPr id="5" name="TextBox 5"/>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7. Cách tiếp cận</a:t>
            </a:r>
          </a:p>
        </p:txBody>
      </p:sp>
      <p:sp>
        <p:nvSpPr>
          <p:cNvPr id="6" name="TextBox 6"/>
          <p:cNvSpPr txBox="1"/>
          <p:nvPr/>
        </p:nvSpPr>
        <p:spPr>
          <a:xfrm>
            <a:off x="1827244" y="1999040"/>
            <a:ext cx="5259356" cy="756617"/>
          </a:xfrm>
          <a:prstGeom prst="rect">
            <a:avLst/>
          </a:prstGeom>
        </p:spPr>
        <p:txBody>
          <a:bodyPr wrap="square" lIns="0" tIns="0" rIns="0" bIns="0" rtlCol="0" anchor="t">
            <a:spAutoFit/>
          </a:bodyPr>
          <a:lstStyle/>
          <a:p>
            <a:pPr algn="ctr">
              <a:lnSpc>
                <a:spcPts val="5879"/>
              </a:lnSpc>
            </a:pPr>
            <a:r>
              <a:rPr lang="en-US" sz="4199" dirty="0">
                <a:solidFill>
                  <a:srgbClr val="000000"/>
                </a:solidFill>
                <a:latin typeface="Muli Regular"/>
              </a:rPr>
              <a:t>7.2.1. Standard RNN</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00983" y="8368212"/>
            <a:ext cx="3378391" cy="292570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id="4" name="Picture 4"/>
          <p:cNvPicPr>
            <a:picLocks noChangeAspect="1"/>
          </p:cNvPicPr>
          <p:nvPr/>
        </p:nvPicPr>
        <p:blipFill>
          <a:blip r:embed="rId2"/>
          <a:srcRect/>
          <a:stretch>
            <a:fillRect/>
          </a:stretch>
        </p:blipFill>
        <p:spPr>
          <a:xfrm>
            <a:off x="3262535" y="3121086"/>
            <a:ext cx="11762930" cy="5477196"/>
          </a:xfrm>
          <a:prstGeom prst="rect">
            <a:avLst/>
          </a:prstGeom>
        </p:spPr>
      </p:pic>
      <p:sp>
        <p:nvSpPr>
          <p:cNvPr id="5" name="TextBox 5"/>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7. Cách tiếp cận</a:t>
            </a:r>
          </a:p>
        </p:txBody>
      </p:sp>
      <p:sp>
        <p:nvSpPr>
          <p:cNvPr id="6" name="TextBox 6"/>
          <p:cNvSpPr txBox="1"/>
          <p:nvPr/>
        </p:nvSpPr>
        <p:spPr>
          <a:xfrm>
            <a:off x="1827244" y="1999040"/>
            <a:ext cx="5259356" cy="756617"/>
          </a:xfrm>
          <a:prstGeom prst="rect">
            <a:avLst/>
          </a:prstGeom>
        </p:spPr>
        <p:txBody>
          <a:bodyPr wrap="square" lIns="0" tIns="0" rIns="0" bIns="0" rtlCol="0" anchor="t">
            <a:spAutoFit/>
          </a:bodyPr>
          <a:lstStyle/>
          <a:p>
            <a:pPr algn="ctr">
              <a:lnSpc>
                <a:spcPts val="5879"/>
              </a:lnSpc>
            </a:pPr>
            <a:r>
              <a:rPr lang="en-US" sz="4199" dirty="0">
                <a:solidFill>
                  <a:srgbClr val="000000"/>
                </a:solidFill>
                <a:latin typeface="Muli Regular"/>
              </a:rPr>
              <a:t>7.2.1. Standard RNN</a:t>
            </a:r>
          </a:p>
        </p:txBody>
      </p:sp>
      <p:sp>
        <p:nvSpPr>
          <p:cNvPr id="7" name="TextBox 7"/>
          <p:cNvSpPr txBox="1"/>
          <p:nvPr/>
        </p:nvSpPr>
        <p:spPr>
          <a:xfrm>
            <a:off x="2057400" y="3449261"/>
            <a:ext cx="1621975" cy="756617"/>
          </a:xfrm>
          <a:prstGeom prst="rect">
            <a:avLst/>
          </a:prstGeom>
        </p:spPr>
        <p:txBody>
          <a:bodyPr wrap="square" lIns="0" tIns="0" rIns="0" bIns="0" rtlCol="0" anchor="t">
            <a:spAutoFit/>
          </a:bodyPr>
          <a:lstStyle/>
          <a:p>
            <a:pPr algn="ctr">
              <a:lnSpc>
                <a:spcPts val="5879"/>
              </a:lnSpc>
            </a:pPr>
            <a:r>
              <a:rPr lang="en-US" sz="4199" dirty="0" err="1">
                <a:solidFill>
                  <a:srgbClr val="000000"/>
                </a:solidFill>
                <a:latin typeface="Muli Regular"/>
              </a:rPr>
              <a:t>Ví</a:t>
            </a:r>
            <a:r>
              <a:rPr lang="en-US" sz="4199" dirty="0">
                <a:solidFill>
                  <a:srgbClr val="000000"/>
                </a:solidFill>
                <a:latin typeface="Muli Regular"/>
              </a:rPr>
              <a:t> </a:t>
            </a:r>
            <a:r>
              <a:rPr lang="en-US" sz="4199" dirty="0" err="1">
                <a:solidFill>
                  <a:srgbClr val="000000"/>
                </a:solidFill>
                <a:latin typeface="Muli Regular"/>
              </a:rPr>
              <a:t>dụ</a:t>
            </a:r>
            <a:r>
              <a:rPr lang="en-US" sz="4199" dirty="0">
                <a:solidFill>
                  <a:srgbClr val="000000"/>
                </a:solidFill>
                <a:latin typeface="Muli Regular"/>
              </a:rPr>
              <a:t>:</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00983" y="8368212"/>
            <a:ext cx="3378391" cy="292570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id="4" name="Picture 4"/>
          <p:cNvPicPr>
            <a:picLocks noChangeAspect="1"/>
          </p:cNvPicPr>
          <p:nvPr/>
        </p:nvPicPr>
        <p:blipFill>
          <a:blip r:embed="rId2"/>
          <a:srcRect/>
          <a:stretch>
            <a:fillRect/>
          </a:stretch>
        </p:blipFill>
        <p:spPr>
          <a:xfrm>
            <a:off x="2523611" y="3150536"/>
            <a:ext cx="13970825" cy="5217676"/>
          </a:xfrm>
          <a:prstGeom prst="rect">
            <a:avLst/>
          </a:prstGeom>
        </p:spPr>
      </p:pic>
      <p:sp>
        <p:nvSpPr>
          <p:cNvPr id="5" name="TextBox 5"/>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7. Cách tiếp cận</a:t>
            </a:r>
          </a:p>
        </p:txBody>
      </p:sp>
      <p:sp>
        <p:nvSpPr>
          <p:cNvPr id="6" name="TextBox 6"/>
          <p:cNvSpPr txBox="1"/>
          <p:nvPr/>
        </p:nvSpPr>
        <p:spPr>
          <a:xfrm>
            <a:off x="0" y="1999040"/>
            <a:ext cx="12780032" cy="712471"/>
          </a:xfrm>
          <a:prstGeom prst="rect">
            <a:avLst/>
          </a:prstGeom>
        </p:spPr>
        <p:txBody>
          <a:bodyPr lIns="0" tIns="0" rIns="0" bIns="0" rtlCol="0" anchor="t">
            <a:spAutoFit/>
          </a:bodyPr>
          <a:lstStyle/>
          <a:p>
            <a:pPr algn="ctr">
              <a:lnSpc>
                <a:spcPts val="5879"/>
              </a:lnSpc>
            </a:pPr>
            <a:r>
              <a:rPr lang="en-US" sz="4199">
                <a:solidFill>
                  <a:srgbClr val="000000"/>
                </a:solidFill>
                <a:latin typeface="Muli Regular"/>
              </a:rPr>
              <a:t>7.2.2. Long-Short-Term Memory - LSTM</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00983" y="8368212"/>
            <a:ext cx="3378391" cy="292570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pic>
        <p:nvPicPr>
          <p:cNvPr id="4" name="Picture 4"/>
          <p:cNvPicPr>
            <a:picLocks noChangeAspect="1"/>
          </p:cNvPicPr>
          <p:nvPr/>
        </p:nvPicPr>
        <p:blipFill>
          <a:blip r:embed="rId2"/>
          <a:srcRect/>
          <a:stretch>
            <a:fillRect/>
          </a:stretch>
        </p:blipFill>
        <p:spPr>
          <a:xfrm>
            <a:off x="6091692" y="4500307"/>
            <a:ext cx="6104616" cy="5539872"/>
          </a:xfrm>
          <a:prstGeom prst="rect">
            <a:avLst/>
          </a:prstGeom>
        </p:spPr>
      </p:pic>
      <p:sp>
        <p:nvSpPr>
          <p:cNvPr id="5" name="TextBox 5"/>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7. Cách tiếp cận</a:t>
            </a:r>
          </a:p>
        </p:txBody>
      </p:sp>
      <p:sp>
        <p:nvSpPr>
          <p:cNvPr id="6" name="TextBox 6"/>
          <p:cNvSpPr txBox="1"/>
          <p:nvPr/>
        </p:nvSpPr>
        <p:spPr>
          <a:xfrm>
            <a:off x="0" y="1999040"/>
            <a:ext cx="12780032" cy="712471"/>
          </a:xfrm>
          <a:prstGeom prst="rect">
            <a:avLst/>
          </a:prstGeom>
        </p:spPr>
        <p:txBody>
          <a:bodyPr lIns="0" tIns="0" rIns="0" bIns="0" rtlCol="0" anchor="t">
            <a:spAutoFit/>
          </a:bodyPr>
          <a:lstStyle/>
          <a:p>
            <a:pPr algn="ctr">
              <a:lnSpc>
                <a:spcPts val="5879"/>
              </a:lnSpc>
            </a:pPr>
            <a:r>
              <a:rPr lang="en-US" sz="4199">
                <a:solidFill>
                  <a:srgbClr val="000000"/>
                </a:solidFill>
                <a:latin typeface="Muli Regular"/>
              </a:rPr>
              <a:t>7.2.2. Long-Short-Term Memory - LSTM</a:t>
            </a:r>
          </a:p>
        </p:txBody>
      </p:sp>
      <p:sp>
        <p:nvSpPr>
          <p:cNvPr id="7" name="TextBox 7"/>
          <p:cNvSpPr txBox="1"/>
          <p:nvPr/>
        </p:nvSpPr>
        <p:spPr>
          <a:xfrm>
            <a:off x="1028700" y="3044886"/>
            <a:ext cx="16230600"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LSTM có khả năng bỏ bớt hoặc thêm vào các thông tin vào cell state thông qua cấu trúc cổng (gates).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2584" y="4210050"/>
            <a:ext cx="16576716" cy="4827080"/>
          </a:xfrm>
          <a:prstGeom prst="rect">
            <a:avLst/>
          </a:prstGeom>
        </p:spPr>
      </p:pic>
      <p:sp>
        <p:nvSpPr>
          <p:cNvPr id="3" name="TextBox 3"/>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7. Cách tiếp cận</a:t>
            </a:r>
          </a:p>
        </p:txBody>
      </p:sp>
      <p:sp>
        <p:nvSpPr>
          <p:cNvPr id="4" name="TextBox 4"/>
          <p:cNvSpPr txBox="1"/>
          <p:nvPr/>
        </p:nvSpPr>
        <p:spPr>
          <a:xfrm>
            <a:off x="0" y="1808540"/>
            <a:ext cx="12780032" cy="712471"/>
          </a:xfrm>
          <a:prstGeom prst="rect">
            <a:avLst/>
          </a:prstGeom>
        </p:spPr>
        <p:txBody>
          <a:bodyPr lIns="0" tIns="0" rIns="0" bIns="0" rtlCol="0" anchor="t">
            <a:spAutoFit/>
          </a:bodyPr>
          <a:lstStyle/>
          <a:p>
            <a:pPr algn="ctr">
              <a:lnSpc>
                <a:spcPts val="5879"/>
              </a:lnSpc>
            </a:pPr>
            <a:r>
              <a:rPr lang="en-US" sz="4199">
                <a:solidFill>
                  <a:srgbClr val="000000"/>
                </a:solidFill>
                <a:latin typeface="Muli Regular"/>
              </a:rPr>
              <a:t>7.2.2. Long-Short-Term Memory - LSTM</a:t>
            </a:r>
          </a:p>
        </p:txBody>
      </p:sp>
      <p:sp>
        <p:nvSpPr>
          <p:cNvPr id="5" name="TextBox 5"/>
          <p:cNvSpPr txBox="1"/>
          <p:nvPr/>
        </p:nvSpPr>
        <p:spPr>
          <a:xfrm>
            <a:off x="1028700" y="2754629"/>
            <a:ext cx="16230600"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Bước đầu tiên của LSTM là quyết định xem thông tin nào cần bỏ đi từ trạng thái tế bào.</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4524375"/>
            <a:ext cx="16230600" cy="4462259"/>
          </a:xfrm>
          <a:prstGeom prst="rect">
            <a:avLst/>
          </a:prstGeom>
        </p:spPr>
      </p:pic>
      <p:sp>
        <p:nvSpPr>
          <p:cNvPr id="3" name="TextBox 3"/>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7. Cách tiếp cận</a:t>
            </a:r>
          </a:p>
        </p:txBody>
      </p:sp>
      <p:sp>
        <p:nvSpPr>
          <p:cNvPr id="4" name="TextBox 4"/>
          <p:cNvSpPr txBox="1"/>
          <p:nvPr/>
        </p:nvSpPr>
        <p:spPr>
          <a:xfrm>
            <a:off x="0" y="1808540"/>
            <a:ext cx="12780032" cy="712471"/>
          </a:xfrm>
          <a:prstGeom prst="rect">
            <a:avLst/>
          </a:prstGeom>
        </p:spPr>
        <p:txBody>
          <a:bodyPr lIns="0" tIns="0" rIns="0" bIns="0" rtlCol="0" anchor="t">
            <a:spAutoFit/>
          </a:bodyPr>
          <a:lstStyle/>
          <a:p>
            <a:pPr algn="ctr">
              <a:lnSpc>
                <a:spcPts val="5879"/>
              </a:lnSpc>
            </a:pPr>
            <a:r>
              <a:rPr lang="en-US" sz="4199">
                <a:solidFill>
                  <a:srgbClr val="000000"/>
                </a:solidFill>
                <a:latin typeface="Muli Regular"/>
              </a:rPr>
              <a:t>7.2.2. Long-Short-Term Memory - LSTM</a:t>
            </a:r>
          </a:p>
        </p:txBody>
      </p:sp>
      <p:sp>
        <p:nvSpPr>
          <p:cNvPr id="5" name="TextBox 5"/>
          <p:cNvSpPr txBox="1"/>
          <p:nvPr/>
        </p:nvSpPr>
        <p:spPr>
          <a:xfrm>
            <a:off x="1028700" y="2754629"/>
            <a:ext cx="16230600"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Bước tiếp theo là quyết định xem thông tin mới nào ta sẽ lưu vào trạng thái tế bào.</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8665223"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2. Mục tiêu</a:t>
            </a:r>
          </a:p>
        </p:txBody>
      </p:sp>
      <p:grpSp>
        <p:nvGrpSpPr>
          <p:cNvPr id="3" name="Group 3"/>
          <p:cNvGrpSpPr/>
          <p:nvPr/>
        </p:nvGrpSpPr>
        <p:grpSpPr>
          <a:xfrm rot="-10800000">
            <a:off x="-1306086" y="5357147"/>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8041551"/>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57835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8368212"/>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1028700" y="2284737"/>
            <a:ext cx="16230600" cy="21983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Tạo ra một giao diện tương tác thân thiện với người dùng, dễ sử dụng, tìm kiếm thông tin nhanh, chính xác thuận tiện trong quá trình đặt đồ ăn của người dùng.</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4524375"/>
            <a:ext cx="16230600" cy="4600616"/>
          </a:xfrm>
          <a:prstGeom prst="rect">
            <a:avLst/>
          </a:prstGeom>
        </p:spPr>
      </p:pic>
      <p:sp>
        <p:nvSpPr>
          <p:cNvPr id="3" name="TextBox 3"/>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7. Cách tiếp cận</a:t>
            </a:r>
          </a:p>
        </p:txBody>
      </p:sp>
      <p:sp>
        <p:nvSpPr>
          <p:cNvPr id="4" name="TextBox 4"/>
          <p:cNvSpPr txBox="1"/>
          <p:nvPr/>
        </p:nvSpPr>
        <p:spPr>
          <a:xfrm>
            <a:off x="0" y="1808540"/>
            <a:ext cx="12780032" cy="712471"/>
          </a:xfrm>
          <a:prstGeom prst="rect">
            <a:avLst/>
          </a:prstGeom>
        </p:spPr>
        <p:txBody>
          <a:bodyPr lIns="0" tIns="0" rIns="0" bIns="0" rtlCol="0" anchor="t">
            <a:spAutoFit/>
          </a:bodyPr>
          <a:lstStyle/>
          <a:p>
            <a:pPr algn="ctr">
              <a:lnSpc>
                <a:spcPts val="5879"/>
              </a:lnSpc>
            </a:pPr>
            <a:r>
              <a:rPr lang="en-US" sz="4199">
                <a:solidFill>
                  <a:srgbClr val="000000"/>
                </a:solidFill>
                <a:latin typeface="Muli Regular"/>
              </a:rPr>
              <a:t>7.2.2. Long-Short-Term Memory - LSTM</a:t>
            </a:r>
          </a:p>
        </p:txBody>
      </p:sp>
      <p:sp>
        <p:nvSpPr>
          <p:cNvPr id="5" name="TextBox 5"/>
          <p:cNvSpPr txBox="1"/>
          <p:nvPr/>
        </p:nvSpPr>
        <p:spPr>
          <a:xfrm>
            <a:off x="1028700" y="2754629"/>
            <a:ext cx="16230600" cy="145542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Tiếp theo là cập nhập trạng thái tế bào cũ Ct−1​ thành trạng thái mới Ct​.</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4070573"/>
            <a:ext cx="16230600" cy="5024916"/>
          </a:xfrm>
          <a:prstGeom prst="rect">
            <a:avLst/>
          </a:prstGeom>
        </p:spPr>
      </p:pic>
      <p:sp>
        <p:nvSpPr>
          <p:cNvPr id="3" name="TextBox 3"/>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7. Cách tiếp cận</a:t>
            </a:r>
          </a:p>
        </p:txBody>
      </p:sp>
      <p:sp>
        <p:nvSpPr>
          <p:cNvPr id="4" name="TextBox 4"/>
          <p:cNvSpPr txBox="1"/>
          <p:nvPr/>
        </p:nvSpPr>
        <p:spPr>
          <a:xfrm>
            <a:off x="0" y="1808540"/>
            <a:ext cx="12780032" cy="712471"/>
          </a:xfrm>
          <a:prstGeom prst="rect">
            <a:avLst/>
          </a:prstGeom>
        </p:spPr>
        <p:txBody>
          <a:bodyPr lIns="0" tIns="0" rIns="0" bIns="0" rtlCol="0" anchor="t">
            <a:spAutoFit/>
          </a:bodyPr>
          <a:lstStyle/>
          <a:p>
            <a:pPr algn="ctr">
              <a:lnSpc>
                <a:spcPts val="5879"/>
              </a:lnSpc>
            </a:pPr>
            <a:r>
              <a:rPr lang="en-US" sz="4199">
                <a:solidFill>
                  <a:srgbClr val="000000"/>
                </a:solidFill>
                <a:latin typeface="Muli Regular"/>
              </a:rPr>
              <a:t>7.2.2. Long-Short-Term Memory - LSTM</a:t>
            </a:r>
          </a:p>
        </p:txBody>
      </p:sp>
      <p:sp>
        <p:nvSpPr>
          <p:cNvPr id="5" name="TextBox 5"/>
          <p:cNvSpPr txBox="1"/>
          <p:nvPr/>
        </p:nvSpPr>
        <p:spPr>
          <a:xfrm>
            <a:off x="1028700" y="2754629"/>
            <a:ext cx="16230600" cy="712471"/>
          </a:xfrm>
          <a:prstGeom prst="rect">
            <a:avLst/>
          </a:prstGeom>
        </p:spPr>
        <p:txBody>
          <a:bodyPr lIns="0" tIns="0" rIns="0" bIns="0" rtlCol="0" anchor="t">
            <a:spAutoFit/>
          </a:bodyPr>
          <a:lstStyle/>
          <a:p>
            <a:pPr marL="906772" lvl="1" indent="-453386" algn="just">
              <a:lnSpc>
                <a:spcPts val="5879"/>
              </a:lnSpc>
              <a:buFont typeface="Arial"/>
              <a:buChar char="•"/>
            </a:pPr>
            <a:r>
              <a:rPr lang="en-US" sz="4199">
                <a:solidFill>
                  <a:srgbClr val="000000"/>
                </a:solidFill>
                <a:latin typeface="Muli Regular"/>
              </a:rPr>
              <a:t>Cuối cùng, ta cần quyết định xem ta muốn đầu ra là gì.</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29650" y="2813348"/>
            <a:ext cx="14028700" cy="6407339"/>
          </a:xfrm>
          <a:prstGeom prst="rect">
            <a:avLst/>
          </a:prstGeom>
        </p:spPr>
      </p:pic>
      <p:sp>
        <p:nvSpPr>
          <p:cNvPr id="3" name="TextBox 3"/>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8. Thực nghiệm</a:t>
            </a:r>
          </a:p>
        </p:txBody>
      </p:sp>
      <p:sp>
        <p:nvSpPr>
          <p:cNvPr id="4" name="TextBox 4"/>
          <p:cNvSpPr txBox="1"/>
          <p:nvPr/>
        </p:nvSpPr>
        <p:spPr>
          <a:xfrm>
            <a:off x="1559428" y="1862159"/>
            <a:ext cx="4765172"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a. </a:t>
            </a:r>
            <a:r>
              <a:rPr lang="en-US" sz="4199" dirty="0" err="1">
                <a:solidFill>
                  <a:srgbClr val="000000"/>
                </a:solidFill>
                <a:latin typeface="Muli Regular"/>
              </a:rPr>
              <a:t>Chuẩn</a:t>
            </a:r>
            <a:r>
              <a:rPr lang="en-US" sz="4199" dirty="0">
                <a:solidFill>
                  <a:srgbClr val="000000"/>
                </a:solidFill>
                <a:latin typeface="Muli Regular"/>
              </a:rPr>
              <a:t> </a:t>
            </a:r>
            <a:r>
              <a:rPr lang="en-US" sz="4199" dirty="0" err="1">
                <a:solidFill>
                  <a:srgbClr val="000000"/>
                </a:solidFill>
                <a:latin typeface="Muli Regular"/>
              </a:rPr>
              <a:t>bị</a:t>
            </a:r>
            <a:r>
              <a:rPr lang="en-US" sz="4199" dirty="0">
                <a:solidFill>
                  <a:srgbClr val="000000"/>
                </a:solidFill>
                <a:latin typeface="Muli Regular"/>
              </a:rPr>
              <a:t> </a:t>
            </a:r>
            <a:r>
              <a:rPr lang="en-US" sz="4199" dirty="0" err="1">
                <a:solidFill>
                  <a:srgbClr val="000000"/>
                </a:solidFill>
                <a:latin typeface="Muli Regular"/>
              </a:rPr>
              <a:t>dữ</a:t>
            </a:r>
            <a:r>
              <a:rPr lang="en-US" sz="4199" dirty="0">
                <a:solidFill>
                  <a:srgbClr val="000000"/>
                </a:solidFill>
                <a:latin typeface="Muli Regular"/>
              </a:rPr>
              <a:t> </a:t>
            </a:r>
            <a:r>
              <a:rPr lang="en-US" sz="4199" dirty="0" err="1">
                <a:solidFill>
                  <a:srgbClr val="000000"/>
                </a:solidFill>
                <a:latin typeface="Muli Regular"/>
              </a:rPr>
              <a:t>liệu</a:t>
            </a:r>
            <a:endParaRPr lang="en-US" sz="4199" dirty="0">
              <a:solidFill>
                <a:srgbClr val="000000"/>
              </a:solidFill>
              <a:latin typeface="Muli Regular"/>
            </a:endParaRPr>
          </a:p>
        </p:txBody>
      </p:sp>
      <p:sp>
        <p:nvSpPr>
          <p:cNvPr id="5" name="TextBox 5"/>
          <p:cNvSpPr txBox="1"/>
          <p:nvPr/>
        </p:nvSpPr>
        <p:spPr>
          <a:xfrm>
            <a:off x="5796608" y="9287362"/>
            <a:ext cx="6776391" cy="756617"/>
          </a:xfrm>
          <a:prstGeom prst="rect">
            <a:avLst/>
          </a:prstGeom>
        </p:spPr>
        <p:txBody>
          <a:bodyPr wrap="square" lIns="0" tIns="0" rIns="0" bIns="0" rtlCol="0" anchor="t">
            <a:spAutoFit/>
          </a:bodyPr>
          <a:lstStyle/>
          <a:p>
            <a:pPr algn="ctr">
              <a:lnSpc>
                <a:spcPts val="5879"/>
              </a:lnSpc>
              <a:spcBef>
                <a:spcPct val="0"/>
              </a:spcBef>
            </a:pPr>
            <a:r>
              <a:rPr lang="en-US" sz="4199" dirty="0" err="1">
                <a:solidFill>
                  <a:srgbClr val="000000"/>
                </a:solidFill>
                <a:latin typeface="Muli Regular"/>
              </a:rPr>
              <a:t>Nhập</a:t>
            </a:r>
            <a:r>
              <a:rPr lang="en-US" sz="4199" dirty="0">
                <a:solidFill>
                  <a:srgbClr val="000000"/>
                </a:solidFill>
                <a:latin typeface="Muli Regular"/>
              </a:rPr>
              <a:t> </a:t>
            </a:r>
            <a:r>
              <a:rPr lang="en-US" sz="4199" dirty="0" err="1">
                <a:solidFill>
                  <a:srgbClr val="000000"/>
                </a:solidFill>
                <a:latin typeface="Muli Regular"/>
              </a:rPr>
              <a:t>liệu</a:t>
            </a:r>
            <a:r>
              <a:rPr lang="en-US" sz="4199" dirty="0">
                <a:solidFill>
                  <a:srgbClr val="000000"/>
                </a:solidFill>
                <a:latin typeface="Muli Regular"/>
              </a:rPr>
              <a:t> </a:t>
            </a:r>
            <a:r>
              <a:rPr lang="en-US" sz="4199" dirty="0" err="1">
                <a:solidFill>
                  <a:srgbClr val="000000"/>
                </a:solidFill>
                <a:latin typeface="Muli Regular"/>
              </a:rPr>
              <a:t>cho</a:t>
            </a:r>
            <a:r>
              <a:rPr lang="en-US" sz="4199" dirty="0">
                <a:solidFill>
                  <a:srgbClr val="000000"/>
                </a:solidFill>
                <a:latin typeface="Muli Regular"/>
              </a:rPr>
              <a:t> module NLU</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10156" y="2726232"/>
            <a:ext cx="12768281" cy="6817818"/>
          </a:xfrm>
          <a:prstGeom prst="rect">
            <a:avLst/>
          </a:prstGeom>
        </p:spPr>
      </p:pic>
      <p:sp>
        <p:nvSpPr>
          <p:cNvPr id="3" name="TextBox 3"/>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8. Thực nghiệm</a:t>
            </a:r>
          </a:p>
        </p:txBody>
      </p:sp>
      <p:sp>
        <p:nvSpPr>
          <p:cNvPr id="4" name="TextBox 4"/>
          <p:cNvSpPr txBox="1"/>
          <p:nvPr/>
        </p:nvSpPr>
        <p:spPr>
          <a:xfrm>
            <a:off x="1712632" y="1845918"/>
            <a:ext cx="5907368"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b. </a:t>
            </a:r>
            <a:r>
              <a:rPr lang="en-US" sz="4199" dirty="0" err="1">
                <a:solidFill>
                  <a:srgbClr val="000000"/>
                </a:solidFill>
                <a:latin typeface="Muli Regular"/>
              </a:rPr>
              <a:t>Huấn</a:t>
            </a:r>
            <a:r>
              <a:rPr lang="en-US" sz="4199" dirty="0">
                <a:solidFill>
                  <a:srgbClr val="000000"/>
                </a:solidFill>
                <a:latin typeface="Muli Regular"/>
              </a:rPr>
              <a:t> </a:t>
            </a:r>
            <a:r>
              <a:rPr lang="en-US" sz="4199" dirty="0" err="1">
                <a:solidFill>
                  <a:srgbClr val="000000"/>
                </a:solidFill>
                <a:latin typeface="Muli Regular"/>
              </a:rPr>
              <a:t>luyện</a:t>
            </a:r>
            <a:r>
              <a:rPr lang="en-US" sz="4199" dirty="0">
                <a:solidFill>
                  <a:srgbClr val="000000"/>
                </a:solidFill>
                <a:latin typeface="Muli Regular"/>
              </a:rPr>
              <a:t> </a:t>
            </a:r>
            <a:r>
              <a:rPr lang="en-US" sz="4199" dirty="0" err="1">
                <a:solidFill>
                  <a:srgbClr val="000000"/>
                </a:solidFill>
                <a:latin typeface="Muli Regular"/>
              </a:rPr>
              <a:t>mô</a:t>
            </a:r>
            <a:r>
              <a:rPr lang="en-US" sz="4199" dirty="0">
                <a:solidFill>
                  <a:srgbClr val="000000"/>
                </a:solidFill>
                <a:latin typeface="Muli Regular"/>
              </a:rPr>
              <a:t> </a:t>
            </a:r>
            <a:r>
              <a:rPr lang="en-US" sz="4199" dirty="0" err="1">
                <a:solidFill>
                  <a:srgbClr val="000000"/>
                </a:solidFill>
                <a:latin typeface="Muli Regular"/>
              </a:rPr>
              <a:t>hình</a:t>
            </a:r>
            <a:endParaRPr lang="en-US" sz="4199" dirty="0">
              <a:solidFill>
                <a:srgbClr val="000000"/>
              </a:solidFill>
              <a:latin typeface="Muli Regular"/>
            </a:endParaRPr>
          </a:p>
        </p:txBody>
      </p:sp>
      <p:sp>
        <p:nvSpPr>
          <p:cNvPr id="5" name="TextBox 5"/>
          <p:cNvSpPr txBox="1"/>
          <p:nvPr/>
        </p:nvSpPr>
        <p:spPr>
          <a:xfrm>
            <a:off x="4676936" y="9574529"/>
            <a:ext cx="8277064" cy="756617"/>
          </a:xfrm>
          <a:prstGeom prst="rect">
            <a:avLst/>
          </a:prstGeom>
        </p:spPr>
        <p:txBody>
          <a:bodyPr wrap="square" lIns="0" tIns="0" rIns="0" bIns="0" rtlCol="0" anchor="t">
            <a:spAutoFit/>
          </a:bodyPr>
          <a:lstStyle/>
          <a:p>
            <a:pPr algn="ctr">
              <a:lnSpc>
                <a:spcPts val="5879"/>
              </a:lnSpc>
              <a:spcBef>
                <a:spcPct val="0"/>
              </a:spcBef>
            </a:pPr>
            <a:r>
              <a:rPr lang="en-US" sz="4199" dirty="0" err="1">
                <a:solidFill>
                  <a:srgbClr val="000000"/>
                </a:solidFill>
                <a:latin typeface="Muli Regular"/>
              </a:rPr>
              <a:t>Tiền</a:t>
            </a:r>
            <a:r>
              <a:rPr lang="en-US" sz="4199" dirty="0">
                <a:solidFill>
                  <a:srgbClr val="000000"/>
                </a:solidFill>
                <a:latin typeface="Muli Regular"/>
              </a:rPr>
              <a:t> </a:t>
            </a:r>
            <a:r>
              <a:rPr lang="en-US" sz="4199" dirty="0" err="1">
                <a:solidFill>
                  <a:srgbClr val="000000"/>
                </a:solidFill>
                <a:latin typeface="Muli Regular"/>
              </a:rPr>
              <a:t>xử</a:t>
            </a:r>
            <a:r>
              <a:rPr lang="en-US" sz="4199" dirty="0">
                <a:solidFill>
                  <a:srgbClr val="000000"/>
                </a:solidFill>
                <a:latin typeface="Muli Regular"/>
              </a:rPr>
              <a:t> </a:t>
            </a:r>
            <a:r>
              <a:rPr lang="en-US" sz="4199" dirty="0" err="1">
                <a:solidFill>
                  <a:srgbClr val="000000"/>
                </a:solidFill>
                <a:latin typeface="Muli Regular"/>
              </a:rPr>
              <a:t>lý</a:t>
            </a:r>
            <a:r>
              <a:rPr lang="en-US" sz="4199" dirty="0">
                <a:solidFill>
                  <a:srgbClr val="000000"/>
                </a:solidFill>
                <a:latin typeface="Muli Regular"/>
              </a:rPr>
              <a:t> </a:t>
            </a:r>
            <a:r>
              <a:rPr lang="en-US" sz="4199" dirty="0" err="1">
                <a:solidFill>
                  <a:srgbClr val="000000"/>
                </a:solidFill>
                <a:latin typeface="Muli Regular"/>
              </a:rPr>
              <a:t>dữ</a:t>
            </a:r>
            <a:r>
              <a:rPr lang="en-US" sz="4199" dirty="0">
                <a:solidFill>
                  <a:srgbClr val="000000"/>
                </a:solidFill>
                <a:latin typeface="Muli Regular"/>
              </a:rPr>
              <a:t> </a:t>
            </a:r>
            <a:r>
              <a:rPr lang="en-US" sz="4199" dirty="0" err="1">
                <a:solidFill>
                  <a:srgbClr val="000000"/>
                </a:solidFill>
                <a:latin typeface="Muli Regular"/>
              </a:rPr>
              <a:t>liệu</a:t>
            </a:r>
            <a:r>
              <a:rPr lang="en-US" sz="4199" dirty="0">
                <a:solidFill>
                  <a:srgbClr val="000000"/>
                </a:solidFill>
                <a:latin typeface="Muli Regular"/>
              </a:rPr>
              <a:t> </a:t>
            </a:r>
            <a:r>
              <a:rPr lang="en-US" sz="4199" dirty="0" err="1">
                <a:solidFill>
                  <a:srgbClr val="000000"/>
                </a:solidFill>
                <a:latin typeface="Muli Regular"/>
              </a:rPr>
              <a:t>với</a:t>
            </a:r>
            <a:r>
              <a:rPr lang="en-US" sz="4199" dirty="0">
                <a:solidFill>
                  <a:srgbClr val="000000"/>
                </a:solidFill>
                <a:latin typeface="Muli Regular"/>
              </a:rPr>
              <a:t> </a:t>
            </a:r>
            <a:r>
              <a:rPr lang="en-US" sz="4199" dirty="0" err="1">
                <a:solidFill>
                  <a:srgbClr val="000000"/>
                </a:solidFill>
                <a:latin typeface="Muli Regular"/>
              </a:rPr>
              <a:t>thư</a:t>
            </a:r>
            <a:r>
              <a:rPr lang="en-US" sz="4199" dirty="0">
                <a:solidFill>
                  <a:srgbClr val="000000"/>
                </a:solidFill>
                <a:latin typeface="Muli Regular"/>
              </a:rPr>
              <a:t> </a:t>
            </a:r>
            <a:r>
              <a:rPr lang="en-US" sz="4199" dirty="0" err="1">
                <a:solidFill>
                  <a:srgbClr val="000000"/>
                </a:solidFill>
                <a:latin typeface="Muli Regular"/>
              </a:rPr>
              <a:t>viện</a:t>
            </a:r>
            <a:r>
              <a:rPr lang="en-US" sz="4199" dirty="0">
                <a:solidFill>
                  <a:srgbClr val="000000"/>
                </a:solidFill>
                <a:latin typeface="Muli Regular"/>
              </a:rPr>
              <a:t> </a:t>
            </a:r>
            <a:r>
              <a:rPr lang="en-US" sz="4199" dirty="0" err="1">
                <a:solidFill>
                  <a:srgbClr val="000000"/>
                </a:solidFill>
                <a:latin typeface="Muli Regular"/>
              </a:rPr>
              <a:t>nltk</a:t>
            </a:r>
            <a:endParaRPr lang="en-US" sz="4199" dirty="0">
              <a:solidFill>
                <a:srgbClr val="000000"/>
              </a:solidFill>
              <a:latin typeface="Muli Regular"/>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75011" y="2815564"/>
            <a:ext cx="11656096" cy="6684301"/>
          </a:xfrm>
          <a:prstGeom prst="rect">
            <a:avLst/>
          </a:prstGeom>
        </p:spPr>
      </p:pic>
      <p:sp>
        <p:nvSpPr>
          <p:cNvPr id="3" name="TextBox 3"/>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8. Thực nghiệm</a:t>
            </a:r>
          </a:p>
        </p:txBody>
      </p:sp>
      <p:sp>
        <p:nvSpPr>
          <p:cNvPr id="4" name="TextBox 4"/>
          <p:cNvSpPr txBox="1"/>
          <p:nvPr/>
        </p:nvSpPr>
        <p:spPr>
          <a:xfrm>
            <a:off x="1712632" y="1845918"/>
            <a:ext cx="5678768"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b. </a:t>
            </a:r>
            <a:r>
              <a:rPr lang="en-US" sz="4199" dirty="0" err="1">
                <a:solidFill>
                  <a:srgbClr val="000000"/>
                </a:solidFill>
                <a:latin typeface="Muli Regular"/>
              </a:rPr>
              <a:t>Huấn</a:t>
            </a:r>
            <a:r>
              <a:rPr lang="en-US" sz="4199" dirty="0">
                <a:solidFill>
                  <a:srgbClr val="000000"/>
                </a:solidFill>
                <a:latin typeface="Muli Regular"/>
              </a:rPr>
              <a:t> </a:t>
            </a:r>
            <a:r>
              <a:rPr lang="en-US" sz="4199" dirty="0" err="1">
                <a:solidFill>
                  <a:srgbClr val="000000"/>
                </a:solidFill>
                <a:latin typeface="Muli Regular"/>
              </a:rPr>
              <a:t>luyện</a:t>
            </a:r>
            <a:r>
              <a:rPr lang="en-US" sz="4199" dirty="0">
                <a:solidFill>
                  <a:srgbClr val="000000"/>
                </a:solidFill>
                <a:latin typeface="Muli Regular"/>
              </a:rPr>
              <a:t> </a:t>
            </a:r>
            <a:r>
              <a:rPr lang="en-US" sz="4199" dirty="0" err="1">
                <a:solidFill>
                  <a:srgbClr val="000000"/>
                </a:solidFill>
                <a:latin typeface="Muli Regular"/>
              </a:rPr>
              <a:t>mô</a:t>
            </a:r>
            <a:r>
              <a:rPr lang="en-US" sz="4199" dirty="0">
                <a:solidFill>
                  <a:srgbClr val="000000"/>
                </a:solidFill>
                <a:latin typeface="Muli Regular"/>
              </a:rPr>
              <a:t> </a:t>
            </a:r>
            <a:r>
              <a:rPr lang="en-US" sz="4199" dirty="0" err="1">
                <a:solidFill>
                  <a:srgbClr val="000000"/>
                </a:solidFill>
                <a:latin typeface="Muli Regular"/>
              </a:rPr>
              <a:t>hình</a:t>
            </a:r>
            <a:endParaRPr lang="en-US" sz="4199" dirty="0">
              <a:solidFill>
                <a:srgbClr val="000000"/>
              </a:solidFill>
              <a:latin typeface="Muli Regular"/>
            </a:endParaRPr>
          </a:p>
        </p:txBody>
      </p:sp>
      <p:sp>
        <p:nvSpPr>
          <p:cNvPr id="5" name="TextBox 5"/>
          <p:cNvSpPr txBox="1"/>
          <p:nvPr/>
        </p:nvSpPr>
        <p:spPr>
          <a:xfrm>
            <a:off x="4755144" y="9479279"/>
            <a:ext cx="8503655" cy="756617"/>
          </a:xfrm>
          <a:prstGeom prst="rect">
            <a:avLst/>
          </a:prstGeom>
        </p:spPr>
        <p:txBody>
          <a:bodyPr wrap="square" lIns="0" tIns="0" rIns="0" bIns="0" rtlCol="0" anchor="t">
            <a:spAutoFit/>
          </a:bodyPr>
          <a:lstStyle/>
          <a:p>
            <a:pPr algn="ctr">
              <a:lnSpc>
                <a:spcPts val="5879"/>
              </a:lnSpc>
              <a:spcBef>
                <a:spcPct val="0"/>
              </a:spcBef>
            </a:pPr>
            <a:r>
              <a:rPr lang="en-US" sz="4199" dirty="0" err="1">
                <a:solidFill>
                  <a:srgbClr val="000000"/>
                </a:solidFill>
                <a:latin typeface="Muli Regular"/>
              </a:rPr>
              <a:t>Xây</a:t>
            </a:r>
            <a:r>
              <a:rPr lang="en-US" sz="4199" dirty="0">
                <a:solidFill>
                  <a:srgbClr val="000000"/>
                </a:solidFill>
                <a:latin typeface="Muli Regular"/>
              </a:rPr>
              <a:t> </a:t>
            </a:r>
            <a:r>
              <a:rPr lang="en-US" sz="4199" dirty="0" err="1">
                <a:solidFill>
                  <a:srgbClr val="000000"/>
                </a:solidFill>
                <a:latin typeface="Muli Regular"/>
              </a:rPr>
              <a:t>dựng</a:t>
            </a:r>
            <a:r>
              <a:rPr lang="en-US" sz="4199" dirty="0">
                <a:solidFill>
                  <a:srgbClr val="000000"/>
                </a:solidFill>
                <a:latin typeface="Muli Regular"/>
              </a:rPr>
              <a:t> </a:t>
            </a:r>
            <a:r>
              <a:rPr lang="en-US" sz="4199" dirty="0" err="1">
                <a:solidFill>
                  <a:srgbClr val="000000"/>
                </a:solidFill>
                <a:latin typeface="Muli Regular"/>
              </a:rPr>
              <a:t>mô</a:t>
            </a:r>
            <a:r>
              <a:rPr lang="en-US" sz="4199" dirty="0">
                <a:solidFill>
                  <a:srgbClr val="000000"/>
                </a:solidFill>
                <a:latin typeface="Muli Regular"/>
              </a:rPr>
              <a:t> </a:t>
            </a:r>
            <a:r>
              <a:rPr lang="en-US" sz="4199" dirty="0" err="1">
                <a:solidFill>
                  <a:srgbClr val="000000"/>
                </a:solidFill>
                <a:latin typeface="Muli Regular"/>
              </a:rPr>
              <a:t>hình</a:t>
            </a:r>
            <a:r>
              <a:rPr lang="en-US" sz="4199" dirty="0">
                <a:solidFill>
                  <a:srgbClr val="000000"/>
                </a:solidFill>
                <a:latin typeface="Muli Regular"/>
              </a:rPr>
              <a:t> neural network</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43055" y="2695119"/>
            <a:ext cx="15201890" cy="4896763"/>
          </a:xfrm>
          <a:prstGeom prst="rect">
            <a:avLst/>
          </a:prstGeom>
        </p:spPr>
      </p:pic>
      <p:sp>
        <p:nvSpPr>
          <p:cNvPr id="3" name="TextBox 3"/>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8. Thực nghiệm</a:t>
            </a:r>
          </a:p>
        </p:txBody>
      </p:sp>
      <p:sp>
        <p:nvSpPr>
          <p:cNvPr id="4" name="TextBox 4"/>
          <p:cNvSpPr txBox="1"/>
          <p:nvPr/>
        </p:nvSpPr>
        <p:spPr>
          <a:xfrm>
            <a:off x="1543055" y="1812734"/>
            <a:ext cx="15201890" cy="712471"/>
          </a:xfrm>
          <a:prstGeom prst="rect">
            <a:avLst/>
          </a:prstGeom>
        </p:spPr>
        <p:txBody>
          <a:bodyPr lIns="0" tIns="0" rIns="0" bIns="0" rtlCol="0" anchor="t">
            <a:spAutoFit/>
          </a:bodyPr>
          <a:lstStyle/>
          <a:p>
            <a:pPr>
              <a:lnSpc>
                <a:spcPts val="5879"/>
              </a:lnSpc>
              <a:spcBef>
                <a:spcPct val="0"/>
              </a:spcBef>
            </a:pPr>
            <a:r>
              <a:rPr lang="en-US" sz="4199" dirty="0">
                <a:solidFill>
                  <a:srgbClr val="000000"/>
                </a:solidFill>
                <a:latin typeface="Muli Regular"/>
              </a:rPr>
              <a:t>c. </a:t>
            </a:r>
            <a:r>
              <a:rPr lang="en-US" sz="4199" dirty="0" err="1">
                <a:solidFill>
                  <a:srgbClr val="000000"/>
                </a:solidFill>
                <a:latin typeface="Muli Regular"/>
              </a:rPr>
              <a:t>Xây</a:t>
            </a:r>
            <a:r>
              <a:rPr lang="en-US" sz="4199" dirty="0">
                <a:solidFill>
                  <a:srgbClr val="000000"/>
                </a:solidFill>
                <a:latin typeface="Muli Regular"/>
              </a:rPr>
              <a:t> </a:t>
            </a:r>
            <a:r>
              <a:rPr lang="en-US" sz="4199" dirty="0" err="1">
                <a:solidFill>
                  <a:srgbClr val="000000"/>
                </a:solidFill>
                <a:latin typeface="Muli Regular"/>
              </a:rPr>
              <a:t>dựng</a:t>
            </a:r>
            <a:r>
              <a:rPr lang="en-US" sz="4199" dirty="0">
                <a:solidFill>
                  <a:srgbClr val="000000"/>
                </a:solidFill>
                <a:latin typeface="Muli Regular"/>
              </a:rPr>
              <a:t> </a:t>
            </a: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a:t>
            </a:r>
            <a:r>
              <a:rPr lang="en-US" sz="4199" dirty="0" err="1">
                <a:solidFill>
                  <a:srgbClr val="000000"/>
                </a:solidFill>
                <a:latin typeface="Muli Regular"/>
              </a:rPr>
              <a:t>và</a:t>
            </a:r>
            <a:r>
              <a:rPr lang="en-US" sz="4199" dirty="0">
                <a:solidFill>
                  <a:srgbClr val="000000"/>
                </a:solidFill>
                <a:latin typeface="Muli Regular"/>
              </a:rPr>
              <a:t> </a:t>
            </a:r>
            <a:r>
              <a:rPr lang="en-US" sz="4199" dirty="0" err="1">
                <a:solidFill>
                  <a:srgbClr val="000000"/>
                </a:solidFill>
                <a:latin typeface="Muli Regular"/>
              </a:rPr>
              <a:t>tiến</a:t>
            </a:r>
            <a:r>
              <a:rPr lang="en-US" sz="4199" dirty="0">
                <a:solidFill>
                  <a:srgbClr val="000000"/>
                </a:solidFill>
                <a:latin typeface="Muli Regular"/>
              </a:rPr>
              <a:t> </a:t>
            </a:r>
            <a:r>
              <a:rPr lang="en-US" sz="4199" dirty="0" err="1">
                <a:solidFill>
                  <a:srgbClr val="000000"/>
                </a:solidFill>
                <a:latin typeface="Muli Regular"/>
              </a:rPr>
              <a:t>hành</a:t>
            </a:r>
            <a:r>
              <a:rPr lang="en-US" sz="4199" dirty="0">
                <a:solidFill>
                  <a:srgbClr val="000000"/>
                </a:solidFill>
                <a:latin typeface="Muli Regular"/>
              </a:rPr>
              <a:t> </a:t>
            </a:r>
            <a:r>
              <a:rPr lang="en-US" sz="4199" dirty="0" err="1">
                <a:solidFill>
                  <a:srgbClr val="000000"/>
                </a:solidFill>
                <a:latin typeface="Muli Regular"/>
              </a:rPr>
              <a:t>thử</a:t>
            </a:r>
            <a:r>
              <a:rPr lang="en-US" sz="4199" dirty="0">
                <a:solidFill>
                  <a:srgbClr val="000000"/>
                </a:solidFill>
                <a:latin typeface="Muli Regular"/>
              </a:rPr>
              <a:t> </a:t>
            </a:r>
            <a:r>
              <a:rPr lang="en-US" sz="4199" dirty="0" err="1">
                <a:solidFill>
                  <a:srgbClr val="000000"/>
                </a:solidFill>
                <a:latin typeface="Muli Regular"/>
              </a:rPr>
              <a:t>nghiệm</a:t>
            </a:r>
            <a:r>
              <a:rPr lang="en-US" sz="4199" dirty="0">
                <a:solidFill>
                  <a:srgbClr val="000000"/>
                </a:solidFill>
                <a:latin typeface="Muli Regular"/>
              </a:rPr>
              <a:t> </a:t>
            </a:r>
            <a:r>
              <a:rPr lang="en-US" sz="4199" dirty="0" err="1">
                <a:solidFill>
                  <a:srgbClr val="000000"/>
                </a:solidFill>
                <a:latin typeface="Muli Regular"/>
              </a:rPr>
              <a:t>chatbot</a:t>
            </a:r>
            <a:endParaRPr lang="en-US" sz="4199" dirty="0">
              <a:solidFill>
                <a:srgbClr val="000000"/>
              </a:solidFill>
              <a:latin typeface="Muli Regular"/>
            </a:endParaRPr>
          </a:p>
        </p:txBody>
      </p:sp>
      <p:sp>
        <p:nvSpPr>
          <p:cNvPr id="5" name="TextBox 5"/>
          <p:cNvSpPr txBox="1"/>
          <p:nvPr/>
        </p:nvSpPr>
        <p:spPr>
          <a:xfrm>
            <a:off x="5254260" y="7687131"/>
            <a:ext cx="7525771" cy="756617"/>
          </a:xfrm>
          <a:prstGeom prst="rect">
            <a:avLst/>
          </a:prstGeom>
        </p:spPr>
        <p:txBody>
          <a:bodyPr wrap="square" lIns="0" tIns="0" rIns="0" bIns="0" rtlCol="0" anchor="t">
            <a:spAutoFit/>
          </a:bodyPr>
          <a:lstStyle/>
          <a:p>
            <a:pPr algn="ctr">
              <a:lnSpc>
                <a:spcPts val="5879"/>
              </a:lnSpc>
              <a:spcBef>
                <a:spcPct val="0"/>
              </a:spcBef>
            </a:pPr>
            <a:r>
              <a:rPr lang="en-US" sz="4199" dirty="0" err="1">
                <a:solidFill>
                  <a:srgbClr val="000000"/>
                </a:solidFill>
                <a:latin typeface="Muli Regular"/>
              </a:rPr>
              <a:t>Tệp</a:t>
            </a:r>
            <a:r>
              <a:rPr lang="en-US" sz="4199" dirty="0">
                <a:solidFill>
                  <a:srgbClr val="000000"/>
                </a:solidFill>
                <a:latin typeface="Muli Regular"/>
              </a:rPr>
              <a:t> app.py </a:t>
            </a:r>
            <a:r>
              <a:rPr lang="en-US" sz="4199" dirty="0" err="1">
                <a:solidFill>
                  <a:srgbClr val="000000"/>
                </a:solidFill>
                <a:latin typeface="Muli Regular"/>
              </a:rPr>
              <a:t>chạy</a:t>
            </a:r>
            <a:r>
              <a:rPr lang="en-US" sz="4199" dirty="0">
                <a:solidFill>
                  <a:srgbClr val="000000"/>
                </a:solidFill>
                <a:latin typeface="Muli Regular"/>
              </a:rPr>
              <a:t> </a:t>
            </a:r>
            <a:r>
              <a:rPr lang="en-US" sz="4199" dirty="0" err="1">
                <a:solidFill>
                  <a:srgbClr val="000000"/>
                </a:solidFill>
                <a:latin typeface="Muli Regular"/>
              </a:rPr>
              <a:t>chương</a:t>
            </a:r>
            <a:r>
              <a:rPr lang="en-US" sz="4199" dirty="0">
                <a:solidFill>
                  <a:srgbClr val="000000"/>
                </a:solidFill>
                <a:latin typeface="Muli Regular"/>
              </a:rPr>
              <a:t> </a:t>
            </a:r>
            <a:r>
              <a:rPr lang="en-US" sz="4199" dirty="0" err="1">
                <a:solidFill>
                  <a:srgbClr val="000000"/>
                </a:solidFill>
                <a:latin typeface="Muli Regular"/>
              </a:rPr>
              <a:t>trình</a:t>
            </a:r>
            <a:endParaRPr lang="en-US" sz="4199" dirty="0">
              <a:solidFill>
                <a:srgbClr val="000000"/>
              </a:solidFill>
              <a:latin typeface="Muli Regul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32991" y="2561297"/>
            <a:ext cx="14358339" cy="6741004"/>
          </a:xfrm>
          <a:prstGeom prst="rect">
            <a:avLst/>
          </a:prstGeom>
        </p:spPr>
      </p:pic>
      <p:sp>
        <p:nvSpPr>
          <p:cNvPr id="3" name="TextBox 3"/>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8. Thực nghiệm</a:t>
            </a:r>
          </a:p>
        </p:txBody>
      </p:sp>
      <p:sp>
        <p:nvSpPr>
          <p:cNvPr id="4" name="TextBox 4"/>
          <p:cNvSpPr txBox="1"/>
          <p:nvPr/>
        </p:nvSpPr>
        <p:spPr>
          <a:xfrm>
            <a:off x="1543055" y="1812734"/>
            <a:ext cx="15201890" cy="712471"/>
          </a:xfrm>
          <a:prstGeom prst="rect">
            <a:avLst/>
          </a:prstGeom>
        </p:spPr>
        <p:txBody>
          <a:bodyPr lIns="0" tIns="0" rIns="0" bIns="0" rtlCol="0" anchor="t">
            <a:spAutoFit/>
          </a:bodyPr>
          <a:lstStyle/>
          <a:p>
            <a:pPr>
              <a:lnSpc>
                <a:spcPts val="5879"/>
              </a:lnSpc>
              <a:spcBef>
                <a:spcPct val="0"/>
              </a:spcBef>
            </a:pPr>
            <a:r>
              <a:rPr lang="en-US" sz="4199">
                <a:solidFill>
                  <a:srgbClr val="000000"/>
                </a:solidFill>
                <a:latin typeface="Muli Regular"/>
              </a:rPr>
              <a:t>c. Xây dựng giao diện và tiến hành thử nghiệm chatbot</a:t>
            </a:r>
          </a:p>
        </p:txBody>
      </p:sp>
      <p:sp>
        <p:nvSpPr>
          <p:cNvPr id="5" name="TextBox 5"/>
          <p:cNvSpPr txBox="1"/>
          <p:nvPr/>
        </p:nvSpPr>
        <p:spPr>
          <a:xfrm>
            <a:off x="6606676" y="9182100"/>
            <a:ext cx="4823324" cy="756617"/>
          </a:xfrm>
          <a:prstGeom prst="rect">
            <a:avLst/>
          </a:prstGeom>
        </p:spPr>
        <p:txBody>
          <a:bodyPr wrap="square" lIns="0" tIns="0" rIns="0" bIns="0" rtlCol="0" anchor="t">
            <a:spAutoFit/>
          </a:bodyPr>
          <a:lstStyle/>
          <a:p>
            <a:pPr algn="ctr">
              <a:lnSpc>
                <a:spcPts val="5879"/>
              </a:lnSpc>
              <a:spcBef>
                <a:spcPct val="0"/>
              </a:spcBef>
            </a:pPr>
            <a:r>
              <a:rPr lang="en-US" sz="4199" dirty="0" err="1">
                <a:solidFill>
                  <a:srgbClr val="000000"/>
                </a:solidFill>
                <a:latin typeface="Muli Regular"/>
              </a:rPr>
              <a:t>Giao</a:t>
            </a:r>
            <a:r>
              <a:rPr lang="en-US" sz="4199" dirty="0">
                <a:solidFill>
                  <a:srgbClr val="000000"/>
                </a:solidFill>
                <a:latin typeface="Muli Regular"/>
              </a:rPr>
              <a:t> </a:t>
            </a:r>
            <a:r>
              <a:rPr lang="en-US" sz="4199" dirty="0" err="1">
                <a:solidFill>
                  <a:srgbClr val="000000"/>
                </a:solidFill>
                <a:latin typeface="Muli Regular"/>
              </a:rPr>
              <a:t>diện</a:t>
            </a:r>
            <a:r>
              <a:rPr lang="en-US" sz="4199" dirty="0">
                <a:solidFill>
                  <a:srgbClr val="000000"/>
                </a:solidFill>
                <a:latin typeface="Muli Regular"/>
              </a:rPr>
              <a:t> website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57400" y="2649030"/>
            <a:ext cx="11573199" cy="7322549"/>
          </a:xfrm>
          <a:prstGeom prst="rect">
            <a:avLst/>
          </a:prstGeom>
        </p:spPr>
      </p:pic>
      <p:sp>
        <p:nvSpPr>
          <p:cNvPr id="3" name="TextBox 3"/>
          <p:cNvSpPr txBox="1"/>
          <p:nvPr/>
        </p:nvSpPr>
        <p:spPr>
          <a:xfrm>
            <a:off x="1028700" y="6003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8. Thực nghiệm</a:t>
            </a:r>
          </a:p>
        </p:txBody>
      </p:sp>
      <p:sp>
        <p:nvSpPr>
          <p:cNvPr id="4" name="TextBox 4"/>
          <p:cNvSpPr txBox="1"/>
          <p:nvPr/>
        </p:nvSpPr>
        <p:spPr>
          <a:xfrm>
            <a:off x="1543055" y="1812734"/>
            <a:ext cx="15201890" cy="712471"/>
          </a:xfrm>
          <a:prstGeom prst="rect">
            <a:avLst/>
          </a:prstGeom>
        </p:spPr>
        <p:txBody>
          <a:bodyPr lIns="0" tIns="0" rIns="0" bIns="0" rtlCol="0" anchor="t">
            <a:spAutoFit/>
          </a:bodyPr>
          <a:lstStyle/>
          <a:p>
            <a:pPr>
              <a:lnSpc>
                <a:spcPts val="5879"/>
              </a:lnSpc>
              <a:spcBef>
                <a:spcPct val="0"/>
              </a:spcBef>
            </a:pPr>
            <a:r>
              <a:rPr lang="en-US" sz="4199">
                <a:solidFill>
                  <a:srgbClr val="000000"/>
                </a:solidFill>
                <a:latin typeface="Muli Regular"/>
              </a:rPr>
              <a:t>d. Demo</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7908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9. Kết luận </a:t>
            </a:r>
          </a:p>
        </p:txBody>
      </p:sp>
      <p:grpSp>
        <p:nvGrpSpPr>
          <p:cNvPr id="3" name="Group 3"/>
          <p:cNvGrpSpPr/>
          <p:nvPr/>
        </p:nvGrpSpPr>
        <p:grpSpPr>
          <a:xfrm rot="-10800000">
            <a:off x="300983" y="8368212"/>
            <a:ext cx="3378391" cy="292570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 name="TextBox 5"/>
          <p:cNvSpPr txBox="1"/>
          <p:nvPr/>
        </p:nvSpPr>
        <p:spPr>
          <a:xfrm>
            <a:off x="1447800" y="1955167"/>
            <a:ext cx="2852939"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a. </a:t>
            </a:r>
            <a:r>
              <a:rPr lang="en-US" sz="4199" dirty="0" err="1">
                <a:solidFill>
                  <a:srgbClr val="000000"/>
                </a:solidFill>
                <a:latin typeface="Muli Regular"/>
              </a:rPr>
              <a:t>Ưu</a:t>
            </a:r>
            <a:r>
              <a:rPr lang="en-US" sz="4199" dirty="0">
                <a:solidFill>
                  <a:srgbClr val="000000"/>
                </a:solidFill>
                <a:latin typeface="Muli Regular"/>
              </a:rPr>
              <a:t> </a:t>
            </a:r>
            <a:r>
              <a:rPr lang="en-US" sz="4199" dirty="0" err="1">
                <a:solidFill>
                  <a:srgbClr val="000000"/>
                </a:solidFill>
                <a:latin typeface="Muli Regular"/>
              </a:rPr>
              <a:t>điểm</a:t>
            </a:r>
            <a:endParaRPr lang="en-US" sz="4199" dirty="0">
              <a:solidFill>
                <a:srgbClr val="000000"/>
              </a:solidFill>
              <a:latin typeface="Muli Regular"/>
            </a:endParaRPr>
          </a:p>
        </p:txBody>
      </p:sp>
      <p:sp>
        <p:nvSpPr>
          <p:cNvPr id="6" name="TextBox 6"/>
          <p:cNvSpPr txBox="1"/>
          <p:nvPr/>
        </p:nvSpPr>
        <p:spPr>
          <a:xfrm>
            <a:off x="1447800" y="2860048"/>
            <a:ext cx="15811500" cy="1513235"/>
          </a:xfrm>
          <a:prstGeom prst="rect">
            <a:avLst/>
          </a:prstGeom>
        </p:spPr>
        <p:txBody>
          <a:bodyPr wrap="square" lIns="0" tIns="0" rIns="0" bIns="0" rtlCol="0" anchor="t">
            <a:spAutoFit/>
          </a:bodyPr>
          <a:lstStyle/>
          <a:p>
            <a:pPr marL="906772" lvl="1" indent="-453386" algn="just">
              <a:lnSpc>
                <a:spcPts val="5879"/>
              </a:lnSpc>
              <a:buFont typeface="Arial"/>
              <a:buChar char="•"/>
            </a:pPr>
            <a:r>
              <a:rPr lang="en-US" sz="4199" dirty="0" err="1">
                <a:solidFill>
                  <a:srgbClr val="000000"/>
                </a:solidFill>
                <a:latin typeface="Muli Regular"/>
              </a:rPr>
              <a:t>Hiểu</a:t>
            </a:r>
            <a:r>
              <a:rPr lang="en-US" sz="4199" dirty="0">
                <a:solidFill>
                  <a:srgbClr val="000000"/>
                </a:solidFill>
                <a:latin typeface="Muli Regular"/>
              </a:rPr>
              <a:t> </a:t>
            </a:r>
            <a:r>
              <a:rPr lang="en-US" sz="4199" dirty="0" err="1">
                <a:solidFill>
                  <a:srgbClr val="000000"/>
                </a:solidFill>
                <a:latin typeface="Muli Regular"/>
              </a:rPr>
              <a:t>được</a:t>
            </a:r>
            <a:r>
              <a:rPr lang="en-US" sz="4199" dirty="0">
                <a:solidFill>
                  <a:srgbClr val="000000"/>
                </a:solidFill>
                <a:latin typeface="Muli Regular"/>
              </a:rPr>
              <a:t> </a:t>
            </a:r>
            <a:r>
              <a:rPr lang="en-US" sz="4199" dirty="0" err="1">
                <a:solidFill>
                  <a:srgbClr val="000000"/>
                </a:solidFill>
                <a:latin typeface="Muli Regular"/>
              </a:rPr>
              <a:t>cơ</a:t>
            </a:r>
            <a:r>
              <a:rPr lang="en-US" sz="4199" dirty="0">
                <a:solidFill>
                  <a:srgbClr val="000000"/>
                </a:solidFill>
                <a:latin typeface="Muli Regular"/>
              </a:rPr>
              <a:t> </a:t>
            </a:r>
            <a:r>
              <a:rPr lang="en-US" sz="4199" dirty="0" err="1">
                <a:solidFill>
                  <a:srgbClr val="000000"/>
                </a:solidFill>
                <a:latin typeface="Muli Regular"/>
              </a:rPr>
              <a:t>chế</a:t>
            </a:r>
            <a:r>
              <a:rPr lang="en-US" sz="4199" dirty="0">
                <a:solidFill>
                  <a:srgbClr val="000000"/>
                </a:solidFill>
                <a:latin typeface="Muli Regular"/>
              </a:rPr>
              <a:t> </a:t>
            </a:r>
            <a:r>
              <a:rPr lang="en-US" sz="4199" dirty="0" err="1">
                <a:solidFill>
                  <a:srgbClr val="000000"/>
                </a:solidFill>
                <a:latin typeface="Muli Regular"/>
              </a:rPr>
              <a:t>hoạt</a:t>
            </a:r>
            <a:r>
              <a:rPr lang="en-US" sz="4199" dirty="0">
                <a:solidFill>
                  <a:srgbClr val="000000"/>
                </a:solidFill>
                <a:latin typeface="Muli Regular"/>
              </a:rPr>
              <a:t> </a:t>
            </a:r>
            <a:r>
              <a:rPr lang="en-US" sz="4199" dirty="0" err="1">
                <a:solidFill>
                  <a:srgbClr val="000000"/>
                </a:solidFill>
                <a:latin typeface="Muli Regular"/>
              </a:rPr>
              <a:t>động</a:t>
            </a:r>
            <a:r>
              <a:rPr lang="en-US" sz="4199" dirty="0">
                <a:solidFill>
                  <a:srgbClr val="000000"/>
                </a:solidFill>
                <a:latin typeface="Muli Regular"/>
              </a:rPr>
              <a:t> </a:t>
            </a:r>
            <a:r>
              <a:rPr lang="en-US" sz="4199" dirty="0" err="1">
                <a:solidFill>
                  <a:srgbClr val="000000"/>
                </a:solidFill>
                <a:latin typeface="Muli Regular"/>
              </a:rPr>
              <a:t>của</a:t>
            </a:r>
            <a:r>
              <a:rPr lang="en-US" sz="4199" dirty="0">
                <a:solidFill>
                  <a:srgbClr val="000000"/>
                </a:solidFill>
                <a:latin typeface="Muli Regular"/>
              </a:rPr>
              <a:t> </a:t>
            </a:r>
            <a:r>
              <a:rPr lang="en-US" sz="4199" dirty="0" err="1">
                <a:solidFill>
                  <a:srgbClr val="000000"/>
                </a:solidFill>
                <a:latin typeface="Muli Regular"/>
              </a:rPr>
              <a:t>một</a:t>
            </a:r>
            <a:r>
              <a:rPr lang="en-US" sz="4199" dirty="0">
                <a:solidFill>
                  <a:srgbClr val="000000"/>
                </a:solidFill>
                <a:latin typeface="Muli Regular"/>
              </a:rPr>
              <a:t> </a:t>
            </a:r>
            <a:r>
              <a:rPr lang="en-US" sz="4199" dirty="0" err="1">
                <a:solidFill>
                  <a:srgbClr val="000000"/>
                </a:solidFill>
                <a:latin typeface="Muli Regular"/>
              </a:rPr>
              <a:t>chatbot</a:t>
            </a:r>
            <a:r>
              <a:rPr lang="en-US" sz="4199" dirty="0">
                <a:solidFill>
                  <a:srgbClr val="000000"/>
                </a:solidFill>
                <a:latin typeface="Muli Regular"/>
              </a:rPr>
              <a:t> </a:t>
            </a:r>
            <a:r>
              <a:rPr lang="en-US" sz="4199" dirty="0" err="1">
                <a:solidFill>
                  <a:srgbClr val="000000"/>
                </a:solidFill>
                <a:latin typeface="Muli Regular"/>
              </a:rPr>
              <a:t>và</a:t>
            </a:r>
            <a:r>
              <a:rPr lang="en-US" sz="4199" dirty="0">
                <a:solidFill>
                  <a:srgbClr val="000000"/>
                </a:solidFill>
                <a:latin typeface="Muli Regular"/>
              </a:rPr>
              <a:t> </a:t>
            </a:r>
            <a:r>
              <a:rPr lang="en-US" sz="4199" dirty="0" err="1">
                <a:solidFill>
                  <a:srgbClr val="000000"/>
                </a:solidFill>
                <a:latin typeface="Muli Regular"/>
              </a:rPr>
              <a:t>các</a:t>
            </a:r>
            <a:r>
              <a:rPr lang="en-US" sz="4199" dirty="0">
                <a:solidFill>
                  <a:srgbClr val="000000"/>
                </a:solidFill>
                <a:latin typeface="Muli Regular"/>
              </a:rPr>
              <a:t> </a:t>
            </a:r>
            <a:r>
              <a:rPr lang="en-US" sz="4199" dirty="0" err="1">
                <a:solidFill>
                  <a:srgbClr val="000000"/>
                </a:solidFill>
                <a:latin typeface="Muli Regular"/>
              </a:rPr>
              <a:t>loại</a:t>
            </a:r>
            <a:r>
              <a:rPr lang="en-US" sz="4199" dirty="0">
                <a:solidFill>
                  <a:srgbClr val="000000"/>
                </a:solidFill>
                <a:latin typeface="Muli Regular"/>
              </a:rPr>
              <a:t> </a:t>
            </a:r>
            <a:r>
              <a:rPr lang="en-US" sz="4199" dirty="0" err="1">
                <a:solidFill>
                  <a:srgbClr val="000000"/>
                </a:solidFill>
                <a:latin typeface="Muli Regular"/>
              </a:rPr>
              <a:t>chatbot</a:t>
            </a:r>
            <a:r>
              <a:rPr lang="en-US" sz="4199" dirty="0">
                <a:solidFill>
                  <a:srgbClr val="000000"/>
                </a:solidFill>
                <a:latin typeface="Muli Regular"/>
              </a:rPr>
              <a:t> </a:t>
            </a:r>
            <a:r>
              <a:rPr lang="en-US" sz="4199" dirty="0" err="1">
                <a:solidFill>
                  <a:srgbClr val="000000"/>
                </a:solidFill>
                <a:latin typeface="Muli Regular"/>
              </a:rPr>
              <a:t>khác</a:t>
            </a:r>
            <a:r>
              <a:rPr lang="en-US" sz="4199" dirty="0">
                <a:solidFill>
                  <a:srgbClr val="000000"/>
                </a:solidFill>
                <a:latin typeface="Muli Regular"/>
              </a:rPr>
              <a:t> </a:t>
            </a:r>
            <a:r>
              <a:rPr lang="en-US" sz="4199" dirty="0" err="1">
                <a:solidFill>
                  <a:srgbClr val="000000"/>
                </a:solidFill>
                <a:latin typeface="Muli Regular"/>
              </a:rPr>
              <a:t>nhau</a:t>
            </a:r>
            <a:r>
              <a:rPr lang="en-US" sz="4199" dirty="0">
                <a:solidFill>
                  <a:srgbClr val="000000"/>
                </a:solidFill>
                <a:latin typeface="Muli Regular"/>
              </a:rPr>
              <a:t>.</a:t>
            </a:r>
          </a:p>
        </p:txBody>
      </p:sp>
      <p:sp>
        <p:nvSpPr>
          <p:cNvPr id="7" name="TextBox 7"/>
          <p:cNvSpPr txBox="1"/>
          <p:nvPr/>
        </p:nvSpPr>
        <p:spPr>
          <a:xfrm>
            <a:off x="1447800" y="4644676"/>
            <a:ext cx="13639800" cy="756617"/>
          </a:xfrm>
          <a:prstGeom prst="rect">
            <a:avLst/>
          </a:prstGeom>
        </p:spPr>
        <p:txBody>
          <a:bodyPr wrap="square" lIns="0" tIns="0" rIns="0" bIns="0" rtlCol="0" anchor="t">
            <a:spAutoFit/>
          </a:bodyPr>
          <a:lstStyle/>
          <a:p>
            <a:pPr marL="906772" lvl="1" indent="-453386" algn="just">
              <a:lnSpc>
                <a:spcPts val="5879"/>
              </a:lnSpc>
              <a:buFont typeface="Arial"/>
              <a:buChar char="•"/>
            </a:pPr>
            <a:r>
              <a:rPr lang="en-US" sz="4199" dirty="0" err="1">
                <a:solidFill>
                  <a:srgbClr val="000000"/>
                </a:solidFill>
                <a:latin typeface="Muli Regular"/>
              </a:rPr>
              <a:t>Hiểu</a:t>
            </a:r>
            <a:r>
              <a:rPr lang="en-US" sz="4199" dirty="0">
                <a:solidFill>
                  <a:srgbClr val="000000"/>
                </a:solidFill>
                <a:latin typeface="Muli Regular"/>
              </a:rPr>
              <a:t> </a:t>
            </a:r>
            <a:r>
              <a:rPr lang="en-US" sz="4199" dirty="0" err="1">
                <a:solidFill>
                  <a:srgbClr val="000000"/>
                </a:solidFill>
                <a:latin typeface="Muli Regular"/>
              </a:rPr>
              <a:t>và</a:t>
            </a:r>
            <a:r>
              <a:rPr lang="en-US" sz="4199" dirty="0">
                <a:solidFill>
                  <a:srgbClr val="000000"/>
                </a:solidFill>
                <a:latin typeface="Muli Regular"/>
              </a:rPr>
              <a:t> </a:t>
            </a:r>
            <a:r>
              <a:rPr lang="en-US" sz="4199" dirty="0" err="1">
                <a:solidFill>
                  <a:srgbClr val="000000"/>
                </a:solidFill>
                <a:latin typeface="Muli Regular"/>
              </a:rPr>
              <a:t>chạy</a:t>
            </a:r>
            <a:r>
              <a:rPr lang="en-US" sz="4199" dirty="0">
                <a:solidFill>
                  <a:srgbClr val="000000"/>
                </a:solidFill>
                <a:latin typeface="Muli Regular"/>
              </a:rPr>
              <a:t> </a:t>
            </a:r>
            <a:r>
              <a:rPr lang="en-US" sz="4199" dirty="0" err="1">
                <a:solidFill>
                  <a:srgbClr val="000000"/>
                </a:solidFill>
                <a:latin typeface="Muli Regular"/>
              </a:rPr>
              <a:t>thử</a:t>
            </a:r>
            <a:r>
              <a:rPr lang="en-US" sz="4199" dirty="0">
                <a:solidFill>
                  <a:srgbClr val="000000"/>
                </a:solidFill>
                <a:latin typeface="Muli Regular"/>
              </a:rPr>
              <a:t> </a:t>
            </a:r>
            <a:r>
              <a:rPr lang="en-US" sz="4199" dirty="0" err="1">
                <a:solidFill>
                  <a:srgbClr val="000000"/>
                </a:solidFill>
                <a:latin typeface="Muli Regular"/>
              </a:rPr>
              <a:t>chatbot</a:t>
            </a:r>
            <a:r>
              <a:rPr lang="en-US" sz="4199" dirty="0">
                <a:solidFill>
                  <a:srgbClr val="000000"/>
                </a:solidFill>
                <a:latin typeface="Muli Regular"/>
              </a:rPr>
              <a:t> </a:t>
            </a:r>
            <a:r>
              <a:rPr lang="en-US" sz="4199" dirty="0" err="1">
                <a:solidFill>
                  <a:srgbClr val="000000"/>
                </a:solidFill>
                <a:latin typeface="Muli Regular"/>
              </a:rPr>
              <a:t>sử</a:t>
            </a:r>
            <a:r>
              <a:rPr lang="en-US" sz="4199" dirty="0">
                <a:solidFill>
                  <a:srgbClr val="000000"/>
                </a:solidFill>
                <a:latin typeface="Muli Regular"/>
              </a:rPr>
              <a:t> </a:t>
            </a:r>
            <a:r>
              <a:rPr lang="en-US" sz="4199" dirty="0" err="1">
                <a:solidFill>
                  <a:srgbClr val="000000"/>
                </a:solidFill>
                <a:latin typeface="Muli Regular"/>
              </a:rPr>
              <a:t>dụng</a:t>
            </a:r>
            <a:r>
              <a:rPr lang="en-US" sz="4199" dirty="0">
                <a:solidFill>
                  <a:srgbClr val="000000"/>
                </a:solidFill>
                <a:latin typeface="Muli Regular"/>
              </a:rPr>
              <a:t> framework Rasa.</a:t>
            </a:r>
          </a:p>
        </p:txBody>
      </p:sp>
      <p:sp>
        <p:nvSpPr>
          <p:cNvPr id="8" name="TextBox 8"/>
          <p:cNvSpPr txBox="1"/>
          <p:nvPr/>
        </p:nvSpPr>
        <p:spPr>
          <a:xfrm>
            <a:off x="1447800" y="5690522"/>
            <a:ext cx="15811500" cy="2269852"/>
          </a:xfrm>
          <a:prstGeom prst="rect">
            <a:avLst/>
          </a:prstGeom>
        </p:spPr>
        <p:txBody>
          <a:bodyPr wrap="square" lIns="0" tIns="0" rIns="0" bIns="0" rtlCol="0" anchor="t">
            <a:spAutoFit/>
          </a:bodyPr>
          <a:lstStyle/>
          <a:p>
            <a:pPr marL="906772" lvl="1" indent="-453386" algn="just">
              <a:lnSpc>
                <a:spcPts val="5879"/>
              </a:lnSpc>
              <a:buFont typeface="Arial"/>
              <a:buChar char="•"/>
            </a:pPr>
            <a:r>
              <a:rPr lang="en-US" sz="4199" dirty="0" err="1">
                <a:solidFill>
                  <a:srgbClr val="000000"/>
                </a:solidFill>
                <a:latin typeface="Muli Regular"/>
              </a:rPr>
              <a:t>Thấy</a:t>
            </a:r>
            <a:r>
              <a:rPr lang="en-US" sz="4199" dirty="0">
                <a:solidFill>
                  <a:srgbClr val="000000"/>
                </a:solidFill>
                <a:latin typeface="Muli Regular"/>
              </a:rPr>
              <a:t> </a:t>
            </a:r>
            <a:r>
              <a:rPr lang="en-US" sz="4199" dirty="0" err="1">
                <a:solidFill>
                  <a:srgbClr val="000000"/>
                </a:solidFill>
                <a:latin typeface="Muli Regular"/>
              </a:rPr>
              <a:t>được</a:t>
            </a:r>
            <a:r>
              <a:rPr lang="en-US" sz="4199" dirty="0">
                <a:solidFill>
                  <a:srgbClr val="000000"/>
                </a:solidFill>
                <a:latin typeface="Muli Regular"/>
              </a:rPr>
              <a:t> </a:t>
            </a:r>
            <a:r>
              <a:rPr lang="en-US" sz="4199" dirty="0" err="1">
                <a:solidFill>
                  <a:srgbClr val="000000"/>
                </a:solidFill>
                <a:latin typeface="Muli Regular"/>
              </a:rPr>
              <a:t>lợi</a:t>
            </a:r>
            <a:r>
              <a:rPr lang="en-US" sz="4199" dirty="0">
                <a:solidFill>
                  <a:srgbClr val="000000"/>
                </a:solidFill>
                <a:latin typeface="Muli Regular"/>
              </a:rPr>
              <a:t> </a:t>
            </a:r>
            <a:r>
              <a:rPr lang="en-US" sz="4199" dirty="0" err="1">
                <a:solidFill>
                  <a:srgbClr val="000000"/>
                </a:solidFill>
                <a:latin typeface="Muli Regular"/>
              </a:rPr>
              <a:t>ích</a:t>
            </a:r>
            <a:r>
              <a:rPr lang="en-US" sz="4199" dirty="0">
                <a:solidFill>
                  <a:srgbClr val="000000"/>
                </a:solidFill>
                <a:latin typeface="Muli Regular"/>
              </a:rPr>
              <a:t> </a:t>
            </a:r>
            <a:r>
              <a:rPr lang="en-US" sz="4199" dirty="0" err="1">
                <a:solidFill>
                  <a:srgbClr val="000000"/>
                </a:solidFill>
                <a:latin typeface="Muli Regular"/>
              </a:rPr>
              <a:t>của</a:t>
            </a:r>
            <a:r>
              <a:rPr lang="en-US" sz="4199" dirty="0">
                <a:solidFill>
                  <a:srgbClr val="000000"/>
                </a:solidFill>
                <a:latin typeface="Muli Regular"/>
              </a:rPr>
              <a:t> </a:t>
            </a:r>
            <a:r>
              <a:rPr lang="en-US" sz="4199" dirty="0" err="1">
                <a:solidFill>
                  <a:srgbClr val="000000"/>
                </a:solidFill>
                <a:latin typeface="Muli Regular"/>
              </a:rPr>
              <a:t>chatbot</a:t>
            </a:r>
            <a:r>
              <a:rPr lang="en-US" sz="4199" dirty="0">
                <a:solidFill>
                  <a:srgbClr val="000000"/>
                </a:solidFill>
                <a:latin typeface="Muli Regular"/>
              </a:rPr>
              <a:t> </a:t>
            </a:r>
            <a:r>
              <a:rPr lang="en-US" sz="4199" dirty="0" err="1">
                <a:solidFill>
                  <a:srgbClr val="000000"/>
                </a:solidFill>
                <a:latin typeface="Muli Regular"/>
              </a:rPr>
              <a:t>đối</a:t>
            </a:r>
            <a:r>
              <a:rPr lang="en-US" sz="4199" dirty="0">
                <a:solidFill>
                  <a:srgbClr val="000000"/>
                </a:solidFill>
                <a:latin typeface="Muli Regular"/>
              </a:rPr>
              <a:t> </a:t>
            </a:r>
            <a:r>
              <a:rPr lang="en-US" sz="4199" dirty="0" err="1">
                <a:solidFill>
                  <a:srgbClr val="000000"/>
                </a:solidFill>
                <a:latin typeface="Muli Regular"/>
              </a:rPr>
              <a:t>với</a:t>
            </a:r>
            <a:r>
              <a:rPr lang="en-US" sz="4199" dirty="0">
                <a:solidFill>
                  <a:srgbClr val="000000"/>
                </a:solidFill>
                <a:latin typeface="Muli Regular"/>
              </a:rPr>
              <a:t> </a:t>
            </a:r>
            <a:r>
              <a:rPr lang="en-US" sz="4199" dirty="0" err="1">
                <a:solidFill>
                  <a:srgbClr val="000000"/>
                </a:solidFill>
                <a:latin typeface="Muli Regular"/>
              </a:rPr>
              <a:t>cuộc</a:t>
            </a:r>
            <a:r>
              <a:rPr lang="en-US" sz="4199" dirty="0">
                <a:solidFill>
                  <a:srgbClr val="000000"/>
                </a:solidFill>
                <a:latin typeface="Muli Regular"/>
              </a:rPr>
              <a:t> </a:t>
            </a:r>
            <a:r>
              <a:rPr lang="en-US" sz="4199" dirty="0" err="1">
                <a:solidFill>
                  <a:srgbClr val="000000"/>
                </a:solidFill>
                <a:latin typeface="Muli Regular"/>
              </a:rPr>
              <a:t>sống</a:t>
            </a:r>
            <a:r>
              <a:rPr lang="en-US" sz="4199" dirty="0">
                <a:solidFill>
                  <a:srgbClr val="000000"/>
                </a:solidFill>
                <a:latin typeface="Muli Regular"/>
              </a:rPr>
              <a:t>: </a:t>
            </a:r>
            <a:r>
              <a:rPr lang="en-US" sz="4199" dirty="0" err="1">
                <a:solidFill>
                  <a:srgbClr val="000000"/>
                </a:solidFill>
                <a:latin typeface="Muli Regular"/>
              </a:rPr>
              <a:t>nhanh</a:t>
            </a:r>
            <a:r>
              <a:rPr lang="en-US" sz="4199" dirty="0">
                <a:solidFill>
                  <a:srgbClr val="000000"/>
                </a:solidFill>
                <a:latin typeface="Muli Regular"/>
              </a:rPr>
              <a:t> </a:t>
            </a:r>
            <a:r>
              <a:rPr lang="en-US" sz="4199" dirty="0" err="1">
                <a:solidFill>
                  <a:srgbClr val="000000"/>
                </a:solidFill>
                <a:latin typeface="Muli Regular"/>
              </a:rPr>
              <a:t>chóng</a:t>
            </a:r>
            <a:r>
              <a:rPr lang="en-US" sz="4199" dirty="0">
                <a:solidFill>
                  <a:srgbClr val="000000"/>
                </a:solidFill>
                <a:latin typeface="Muli Regular"/>
              </a:rPr>
              <a:t>, </a:t>
            </a:r>
            <a:r>
              <a:rPr lang="en-US" sz="4199" dirty="0" err="1">
                <a:solidFill>
                  <a:srgbClr val="000000"/>
                </a:solidFill>
                <a:latin typeface="Muli Regular"/>
              </a:rPr>
              <a:t>dễ</a:t>
            </a:r>
            <a:r>
              <a:rPr lang="en-US" sz="4199" dirty="0">
                <a:solidFill>
                  <a:srgbClr val="000000"/>
                </a:solidFill>
                <a:latin typeface="Muli Regular"/>
              </a:rPr>
              <a:t> </a:t>
            </a:r>
            <a:r>
              <a:rPr lang="en-US" sz="4199" dirty="0" err="1">
                <a:solidFill>
                  <a:srgbClr val="000000"/>
                </a:solidFill>
                <a:latin typeface="Muli Regular"/>
              </a:rPr>
              <a:t>sử</a:t>
            </a:r>
            <a:r>
              <a:rPr lang="en-US" sz="4199" dirty="0">
                <a:solidFill>
                  <a:srgbClr val="000000"/>
                </a:solidFill>
                <a:latin typeface="Muli Regular"/>
              </a:rPr>
              <a:t> </a:t>
            </a:r>
            <a:r>
              <a:rPr lang="en-US" sz="4199" dirty="0" err="1">
                <a:solidFill>
                  <a:srgbClr val="000000"/>
                </a:solidFill>
                <a:latin typeface="Muli Regular"/>
              </a:rPr>
              <a:t>dụng</a:t>
            </a:r>
            <a:r>
              <a:rPr lang="en-US" sz="4199" dirty="0">
                <a:solidFill>
                  <a:srgbClr val="000000"/>
                </a:solidFill>
                <a:latin typeface="Muli Regular"/>
              </a:rPr>
              <a:t>, </a:t>
            </a:r>
            <a:r>
              <a:rPr lang="en-US" sz="4199" dirty="0" err="1">
                <a:solidFill>
                  <a:srgbClr val="000000"/>
                </a:solidFill>
                <a:latin typeface="Muli Regular"/>
              </a:rPr>
              <a:t>hiệu</a:t>
            </a:r>
            <a:r>
              <a:rPr lang="en-US" sz="4199" dirty="0">
                <a:solidFill>
                  <a:srgbClr val="000000"/>
                </a:solidFill>
                <a:latin typeface="Muli Regular"/>
              </a:rPr>
              <a:t> </a:t>
            </a:r>
            <a:r>
              <a:rPr lang="en-US" sz="4199" dirty="0" err="1">
                <a:solidFill>
                  <a:srgbClr val="000000"/>
                </a:solidFill>
                <a:latin typeface="Muli Regular"/>
              </a:rPr>
              <a:t>quả</a:t>
            </a:r>
            <a:r>
              <a:rPr lang="en-US" sz="4199" dirty="0">
                <a:solidFill>
                  <a:srgbClr val="000000"/>
                </a:solidFill>
                <a:latin typeface="Muli Regular"/>
              </a:rPr>
              <a:t> </a:t>
            </a:r>
            <a:r>
              <a:rPr lang="en-US" sz="4199" dirty="0" err="1">
                <a:solidFill>
                  <a:srgbClr val="000000"/>
                </a:solidFill>
                <a:latin typeface="Muli Regular"/>
              </a:rPr>
              <a:t>và</a:t>
            </a:r>
            <a:r>
              <a:rPr lang="en-US" sz="4199" dirty="0">
                <a:solidFill>
                  <a:srgbClr val="000000"/>
                </a:solidFill>
                <a:latin typeface="Muli Regular"/>
              </a:rPr>
              <a:t> </a:t>
            </a:r>
            <a:r>
              <a:rPr lang="en-US" sz="4199" dirty="0" err="1">
                <a:solidFill>
                  <a:srgbClr val="000000"/>
                </a:solidFill>
                <a:latin typeface="Muli Regular"/>
              </a:rPr>
              <a:t>tiết</a:t>
            </a:r>
            <a:r>
              <a:rPr lang="en-US" sz="4199" dirty="0">
                <a:solidFill>
                  <a:srgbClr val="000000"/>
                </a:solidFill>
                <a:latin typeface="Muli Regular"/>
              </a:rPr>
              <a:t> </a:t>
            </a:r>
            <a:r>
              <a:rPr lang="en-US" sz="4199" dirty="0" err="1">
                <a:solidFill>
                  <a:srgbClr val="000000"/>
                </a:solidFill>
                <a:latin typeface="Muli Regular"/>
              </a:rPr>
              <a:t>kiệm</a:t>
            </a:r>
            <a:r>
              <a:rPr lang="en-US" sz="4199" dirty="0">
                <a:solidFill>
                  <a:srgbClr val="000000"/>
                </a:solidFill>
                <a:latin typeface="Muli Regular"/>
              </a:rPr>
              <a:t> </a:t>
            </a:r>
            <a:r>
              <a:rPr lang="en-US" sz="4199" dirty="0" err="1">
                <a:solidFill>
                  <a:srgbClr val="000000"/>
                </a:solidFill>
                <a:latin typeface="Muli Regular"/>
              </a:rPr>
              <a:t>thời</a:t>
            </a:r>
            <a:r>
              <a:rPr lang="en-US" sz="4199" dirty="0">
                <a:solidFill>
                  <a:srgbClr val="000000"/>
                </a:solidFill>
                <a:latin typeface="Muli Regular"/>
              </a:rPr>
              <a:t> </a:t>
            </a:r>
            <a:r>
              <a:rPr lang="en-US" sz="4199" dirty="0" err="1">
                <a:solidFill>
                  <a:srgbClr val="000000"/>
                </a:solidFill>
                <a:latin typeface="Muli Regular"/>
              </a:rPr>
              <a:t>gian</a:t>
            </a:r>
            <a:r>
              <a:rPr lang="en-US" sz="4199" dirty="0">
                <a:solidFill>
                  <a:srgbClr val="000000"/>
                </a:solidFill>
                <a:latin typeface="Muli Regular"/>
              </a:rPr>
              <a:t> </a:t>
            </a:r>
            <a:r>
              <a:rPr lang="en-US" sz="4199" dirty="0" err="1">
                <a:solidFill>
                  <a:srgbClr val="000000"/>
                </a:solidFill>
                <a:latin typeface="Muli Regular"/>
              </a:rPr>
              <a:t>cũng</a:t>
            </a:r>
            <a:r>
              <a:rPr lang="en-US" sz="4199" dirty="0">
                <a:solidFill>
                  <a:srgbClr val="000000"/>
                </a:solidFill>
                <a:latin typeface="Muli Regular"/>
              </a:rPr>
              <a:t> </a:t>
            </a:r>
            <a:r>
              <a:rPr lang="en-US" sz="4199" dirty="0" err="1">
                <a:solidFill>
                  <a:srgbClr val="000000"/>
                </a:solidFill>
                <a:latin typeface="Muli Regular"/>
              </a:rPr>
              <a:t>như</a:t>
            </a:r>
            <a:r>
              <a:rPr lang="en-US" sz="4199" dirty="0">
                <a:solidFill>
                  <a:srgbClr val="000000"/>
                </a:solidFill>
                <a:latin typeface="Muli Regular"/>
              </a:rPr>
              <a:t> chi </a:t>
            </a:r>
            <a:r>
              <a:rPr lang="en-US" sz="4199" dirty="0" err="1">
                <a:solidFill>
                  <a:srgbClr val="000000"/>
                </a:solidFill>
                <a:latin typeface="Muli Regular"/>
              </a:rPr>
              <a:t>phí</a:t>
            </a:r>
            <a:r>
              <a:rPr lang="en-US" sz="4199" dirty="0">
                <a:solidFill>
                  <a:srgbClr val="000000"/>
                </a:solidFill>
                <a:latin typeface="Muli Regular"/>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7908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9. Kết luận </a:t>
            </a:r>
          </a:p>
        </p:txBody>
      </p:sp>
      <p:grpSp>
        <p:nvGrpSpPr>
          <p:cNvPr id="3" name="Group 3"/>
          <p:cNvGrpSpPr/>
          <p:nvPr/>
        </p:nvGrpSpPr>
        <p:grpSpPr>
          <a:xfrm rot="-10800000">
            <a:off x="300983" y="8368212"/>
            <a:ext cx="3378391" cy="292570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 name="TextBox 5"/>
          <p:cNvSpPr txBox="1"/>
          <p:nvPr/>
        </p:nvSpPr>
        <p:spPr>
          <a:xfrm>
            <a:off x="1568970" y="1994136"/>
            <a:ext cx="2854502"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b. </a:t>
            </a:r>
            <a:r>
              <a:rPr lang="en-US" sz="4199" dirty="0" err="1">
                <a:solidFill>
                  <a:srgbClr val="000000"/>
                </a:solidFill>
                <a:latin typeface="Muli Regular"/>
              </a:rPr>
              <a:t>Hạn</a:t>
            </a:r>
            <a:r>
              <a:rPr lang="en-US" sz="4199" dirty="0">
                <a:solidFill>
                  <a:srgbClr val="000000"/>
                </a:solidFill>
                <a:latin typeface="Muli Regular"/>
              </a:rPr>
              <a:t> </a:t>
            </a:r>
            <a:r>
              <a:rPr lang="en-US" sz="4199" dirty="0" err="1">
                <a:solidFill>
                  <a:srgbClr val="000000"/>
                </a:solidFill>
                <a:latin typeface="Muli Regular"/>
              </a:rPr>
              <a:t>chế</a:t>
            </a:r>
            <a:endParaRPr lang="en-US" sz="4199" dirty="0">
              <a:solidFill>
                <a:srgbClr val="000000"/>
              </a:solidFill>
              <a:latin typeface="Muli Regular"/>
            </a:endParaRPr>
          </a:p>
        </p:txBody>
      </p:sp>
      <p:sp>
        <p:nvSpPr>
          <p:cNvPr id="6" name="TextBox 6"/>
          <p:cNvSpPr txBox="1"/>
          <p:nvPr/>
        </p:nvSpPr>
        <p:spPr>
          <a:xfrm>
            <a:off x="1568970" y="3130751"/>
            <a:ext cx="14585433"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err="1">
                <a:solidFill>
                  <a:srgbClr val="000000"/>
                </a:solidFill>
                <a:latin typeface="Muli Regular"/>
              </a:rPr>
              <a:t>Dữ</a:t>
            </a:r>
            <a:r>
              <a:rPr lang="en-US" sz="4199" dirty="0">
                <a:solidFill>
                  <a:srgbClr val="000000"/>
                </a:solidFill>
                <a:latin typeface="Muli Regular"/>
              </a:rPr>
              <a:t> </a:t>
            </a:r>
            <a:r>
              <a:rPr lang="en-US" sz="4199" dirty="0" err="1">
                <a:solidFill>
                  <a:srgbClr val="000000"/>
                </a:solidFill>
                <a:latin typeface="Muli Regular"/>
              </a:rPr>
              <a:t>liệu</a:t>
            </a:r>
            <a:r>
              <a:rPr lang="en-US" sz="4199" dirty="0">
                <a:solidFill>
                  <a:srgbClr val="000000"/>
                </a:solidFill>
                <a:latin typeface="Muli Regular"/>
              </a:rPr>
              <a:t> </a:t>
            </a:r>
            <a:r>
              <a:rPr lang="en-US" sz="4199" dirty="0" err="1">
                <a:solidFill>
                  <a:srgbClr val="000000"/>
                </a:solidFill>
                <a:latin typeface="Muli Regular"/>
              </a:rPr>
              <a:t>huấn</a:t>
            </a:r>
            <a:r>
              <a:rPr lang="en-US" sz="4199" dirty="0">
                <a:solidFill>
                  <a:srgbClr val="000000"/>
                </a:solidFill>
                <a:latin typeface="Muli Regular"/>
              </a:rPr>
              <a:t> </a:t>
            </a:r>
            <a:r>
              <a:rPr lang="en-US" sz="4199" dirty="0" err="1">
                <a:solidFill>
                  <a:srgbClr val="000000"/>
                </a:solidFill>
                <a:latin typeface="Muli Regular"/>
              </a:rPr>
              <a:t>luyện</a:t>
            </a:r>
            <a:r>
              <a:rPr lang="en-US" sz="4199" dirty="0">
                <a:solidFill>
                  <a:srgbClr val="000000"/>
                </a:solidFill>
                <a:latin typeface="Muli Regular"/>
              </a:rPr>
              <a:t> </a:t>
            </a:r>
            <a:r>
              <a:rPr lang="en-US" sz="4199" dirty="0" err="1">
                <a:solidFill>
                  <a:srgbClr val="000000"/>
                </a:solidFill>
                <a:latin typeface="Muli Regular"/>
              </a:rPr>
              <a:t>còn</a:t>
            </a:r>
            <a:r>
              <a:rPr lang="en-US" sz="4199" dirty="0">
                <a:solidFill>
                  <a:srgbClr val="000000"/>
                </a:solidFill>
                <a:latin typeface="Muli Regular"/>
              </a:rPr>
              <a:t> </a:t>
            </a:r>
            <a:r>
              <a:rPr lang="en-US" sz="4199" dirty="0" err="1">
                <a:solidFill>
                  <a:srgbClr val="000000"/>
                </a:solidFill>
                <a:latin typeface="Muli Regular"/>
              </a:rPr>
              <a:t>ít</a:t>
            </a:r>
            <a:r>
              <a:rPr lang="en-US" sz="4199" dirty="0">
                <a:solidFill>
                  <a:srgbClr val="000000"/>
                </a:solidFill>
                <a:latin typeface="Muli Regular"/>
              </a:rPr>
              <a:t> </a:t>
            </a:r>
            <a:r>
              <a:rPr lang="en-US" sz="4199" dirty="0" err="1">
                <a:solidFill>
                  <a:srgbClr val="000000"/>
                </a:solidFill>
                <a:latin typeface="Muli Regular"/>
              </a:rPr>
              <a:t>chưa</a:t>
            </a:r>
            <a:r>
              <a:rPr lang="en-US" sz="4199" dirty="0">
                <a:solidFill>
                  <a:srgbClr val="000000"/>
                </a:solidFill>
                <a:latin typeface="Muli Regular"/>
              </a:rPr>
              <a:t> </a:t>
            </a:r>
            <a:r>
              <a:rPr lang="en-US" sz="4199" dirty="0" err="1">
                <a:solidFill>
                  <a:srgbClr val="000000"/>
                </a:solidFill>
                <a:latin typeface="Muli Regular"/>
              </a:rPr>
              <a:t>đa</a:t>
            </a:r>
            <a:r>
              <a:rPr lang="en-US" sz="4199" dirty="0">
                <a:solidFill>
                  <a:srgbClr val="000000"/>
                </a:solidFill>
                <a:latin typeface="Muli Regular"/>
              </a:rPr>
              <a:t> </a:t>
            </a:r>
            <a:r>
              <a:rPr lang="en-US" sz="4199" dirty="0" err="1">
                <a:solidFill>
                  <a:srgbClr val="000000"/>
                </a:solidFill>
                <a:latin typeface="Muli Regular"/>
              </a:rPr>
              <a:t>dạng</a:t>
            </a:r>
            <a:r>
              <a:rPr lang="en-US" sz="4199" dirty="0">
                <a:solidFill>
                  <a:srgbClr val="000000"/>
                </a:solidFill>
                <a:latin typeface="Muli Regular"/>
              </a:rPr>
              <a:t> </a:t>
            </a:r>
            <a:r>
              <a:rPr lang="en-US" sz="4199" dirty="0" err="1">
                <a:solidFill>
                  <a:srgbClr val="000000"/>
                </a:solidFill>
                <a:latin typeface="Muli Regular"/>
              </a:rPr>
              <a:t>hóa</a:t>
            </a:r>
            <a:r>
              <a:rPr lang="en-US" sz="4199" dirty="0">
                <a:solidFill>
                  <a:srgbClr val="000000"/>
                </a:solidFill>
                <a:latin typeface="Muli Regular"/>
              </a:rPr>
              <a:t> </a:t>
            </a:r>
            <a:r>
              <a:rPr lang="en-US" sz="4199" dirty="0" err="1">
                <a:solidFill>
                  <a:srgbClr val="000000"/>
                </a:solidFill>
                <a:latin typeface="Muli Regular"/>
              </a:rPr>
              <a:t>câu</a:t>
            </a:r>
            <a:r>
              <a:rPr lang="en-US" sz="4199" dirty="0">
                <a:solidFill>
                  <a:srgbClr val="000000"/>
                </a:solidFill>
                <a:latin typeface="Muli Regular"/>
              </a:rPr>
              <a:t> </a:t>
            </a:r>
            <a:r>
              <a:rPr lang="en-US" sz="4199" dirty="0" err="1">
                <a:solidFill>
                  <a:srgbClr val="000000"/>
                </a:solidFill>
                <a:latin typeface="Muli Regular"/>
              </a:rPr>
              <a:t>trả</a:t>
            </a:r>
            <a:r>
              <a:rPr lang="en-US" sz="4199" dirty="0">
                <a:solidFill>
                  <a:srgbClr val="000000"/>
                </a:solidFill>
                <a:latin typeface="Muli Regular"/>
              </a:rPr>
              <a:t> </a:t>
            </a:r>
            <a:r>
              <a:rPr lang="en-US" sz="4199" dirty="0" err="1">
                <a:solidFill>
                  <a:srgbClr val="000000"/>
                </a:solidFill>
                <a:latin typeface="Muli Regular"/>
              </a:rPr>
              <a:t>lời</a:t>
            </a:r>
            <a:r>
              <a:rPr lang="en-US" sz="4199" dirty="0">
                <a:solidFill>
                  <a:srgbClr val="000000"/>
                </a:solidFill>
                <a:latin typeface="Muli Regular"/>
              </a:rPr>
              <a:t>.</a:t>
            </a:r>
          </a:p>
        </p:txBody>
      </p:sp>
      <p:sp>
        <p:nvSpPr>
          <p:cNvPr id="7" name="TextBox 7"/>
          <p:cNvSpPr txBox="1"/>
          <p:nvPr/>
        </p:nvSpPr>
        <p:spPr>
          <a:xfrm>
            <a:off x="1568970" y="4402154"/>
            <a:ext cx="8260833"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err="1">
                <a:solidFill>
                  <a:srgbClr val="000000"/>
                </a:solidFill>
                <a:latin typeface="Muli Regular"/>
              </a:rPr>
              <a:t>Chỉ</a:t>
            </a:r>
            <a:r>
              <a:rPr lang="en-US" sz="4199" dirty="0">
                <a:solidFill>
                  <a:srgbClr val="000000"/>
                </a:solidFill>
                <a:latin typeface="Muli Regular"/>
              </a:rPr>
              <a:t> </a:t>
            </a:r>
            <a:r>
              <a:rPr lang="en-US" sz="4199" dirty="0" err="1">
                <a:solidFill>
                  <a:srgbClr val="000000"/>
                </a:solidFill>
                <a:latin typeface="Muli Regular"/>
              </a:rPr>
              <a:t>mới</a:t>
            </a:r>
            <a:r>
              <a:rPr lang="en-US" sz="4199" dirty="0">
                <a:solidFill>
                  <a:srgbClr val="000000"/>
                </a:solidFill>
                <a:latin typeface="Muli Regular"/>
              </a:rPr>
              <a:t> </a:t>
            </a:r>
            <a:r>
              <a:rPr lang="en-US" sz="4199" dirty="0" err="1">
                <a:solidFill>
                  <a:srgbClr val="000000"/>
                </a:solidFill>
                <a:latin typeface="Muli Regular"/>
              </a:rPr>
              <a:t>hỗ</a:t>
            </a:r>
            <a:r>
              <a:rPr lang="en-US" sz="4199" dirty="0">
                <a:solidFill>
                  <a:srgbClr val="000000"/>
                </a:solidFill>
                <a:latin typeface="Muli Regular"/>
              </a:rPr>
              <a:t> </a:t>
            </a:r>
            <a:r>
              <a:rPr lang="en-US" sz="4199" dirty="0" err="1">
                <a:solidFill>
                  <a:srgbClr val="000000"/>
                </a:solidFill>
                <a:latin typeface="Muli Regular"/>
              </a:rPr>
              <a:t>trợ</a:t>
            </a:r>
            <a:r>
              <a:rPr lang="en-US" sz="4199" dirty="0">
                <a:solidFill>
                  <a:srgbClr val="000000"/>
                </a:solidFill>
                <a:latin typeface="Muli Regular"/>
              </a:rPr>
              <a:t> </a:t>
            </a:r>
            <a:r>
              <a:rPr lang="en-US" sz="4199" dirty="0" err="1">
                <a:solidFill>
                  <a:srgbClr val="000000"/>
                </a:solidFill>
                <a:latin typeface="Muli Regular"/>
              </a:rPr>
              <a:t>hội</a:t>
            </a:r>
            <a:r>
              <a:rPr lang="en-US" sz="4199" dirty="0">
                <a:solidFill>
                  <a:srgbClr val="000000"/>
                </a:solidFill>
                <a:latin typeface="Muli Regular"/>
              </a:rPr>
              <a:t> </a:t>
            </a:r>
            <a:r>
              <a:rPr lang="en-US" sz="4199" dirty="0" err="1">
                <a:solidFill>
                  <a:srgbClr val="000000"/>
                </a:solidFill>
                <a:latin typeface="Muli Regular"/>
              </a:rPr>
              <a:t>thoại</a:t>
            </a:r>
            <a:r>
              <a:rPr lang="en-US" sz="4199" dirty="0">
                <a:solidFill>
                  <a:srgbClr val="000000"/>
                </a:solidFill>
                <a:latin typeface="Muli Regular"/>
              </a:rPr>
              <a:t> text.</a:t>
            </a:r>
          </a:p>
        </p:txBody>
      </p:sp>
      <p:sp>
        <p:nvSpPr>
          <p:cNvPr id="8" name="TextBox 8"/>
          <p:cNvSpPr txBox="1"/>
          <p:nvPr/>
        </p:nvSpPr>
        <p:spPr>
          <a:xfrm>
            <a:off x="1721367" y="5724173"/>
            <a:ext cx="12451833" cy="756617"/>
          </a:xfrm>
          <a:prstGeom prst="rect">
            <a:avLst/>
          </a:prstGeom>
        </p:spPr>
        <p:txBody>
          <a:bodyPr wrap="square" lIns="0" tIns="0" rIns="0" bIns="0" rtlCol="0" anchor="t">
            <a:spAutoFit/>
          </a:bodyPr>
          <a:lstStyle/>
          <a:p>
            <a:pPr marL="906772" lvl="1" indent="-453386" algn="ctr">
              <a:lnSpc>
                <a:spcPts val="5879"/>
              </a:lnSpc>
              <a:buFont typeface="Arial"/>
              <a:buChar char="•"/>
            </a:pPr>
            <a:r>
              <a:rPr lang="en-US" sz="4199" dirty="0" err="1">
                <a:solidFill>
                  <a:srgbClr val="000000"/>
                </a:solidFill>
                <a:latin typeface="Muli Regular"/>
              </a:rPr>
              <a:t>Chưa</a:t>
            </a:r>
            <a:r>
              <a:rPr lang="en-US" sz="4199" dirty="0">
                <a:solidFill>
                  <a:srgbClr val="000000"/>
                </a:solidFill>
                <a:latin typeface="Muli Regular"/>
              </a:rPr>
              <a:t> </a:t>
            </a:r>
            <a:r>
              <a:rPr lang="en-US" sz="4199" dirty="0" err="1">
                <a:solidFill>
                  <a:srgbClr val="000000"/>
                </a:solidFill>
                <a:latin typeface="Muli Regular"/>
              </a:rPr>
              <a:t>có</a:t>
            </a:r>
            <a:r>
              <a:rPr lang="en-US" sz="4199" dirty="0">
                <a:solidFill>
                  <a:srgbClr val="000000"/>
                </a:solidFill>
                <a:latin typeface="Muli Regular"/>
              </a:rPr>
              <a:t> </a:t>
            </a:r>
            <a:r>
              <a:rPr lang="en-US" sz="4199" dirty="0" err="1">
                <a:solidFill>
                  <a:srgbClr val="000000"/>
                </a:solidFill>
                <a:latin typeface="Muli Regular"/>
              </a:rPr>
              <a:t>khả</a:t>
            </a:r>
            <a:r>
              <a:rPr lang="en-US" sz="4199" dirty="0">
                <a:solidFill>
                  <a:srgbClr val="000000"/>
                </a:solidFill>
                <a:latin typeface="Muli Regular"/>
              </a:rPr>
              <a:t> </a:t>
            </a:r>
            <a:r>
              <a:rPr lang="en-US" sz="4199" dirty="0" err="1">
                <a:solidFill>
                  <a:srgbClr val="000000"/>
                </a:solidFill>
                <a:latin typeface="Muli Regular"/>
              </a:rPr>
              <a:t>năng</a:t>
            </a:r>
            <a:r>
              <a:rPr lang="en-US" sz="4199" dirty="0">
                <a:solidFill>
                  <a:srgbClr val="000000"/>
                </a:solidFill>
                <a:latin typeface="Muli Regular"/>
              </a:rPr>
              <a:t> </a:t>
            </a:r>
            <a:r>
              <a:rPr lang="en-US" sz="4199" dirty="0" err="1">
                <a:solidFill>
                  <a:srgbClr val="000000"/>
                </a:solidFill>
                <a:latin typeface="Muli Regular"/>
              </a:rPr>
              <a:t>trả</a:t>
            </a:r>
            <a:r>
              <a:rPr lang="en-US" sz="4199" dirty="0">
                <a:solidFill>
                  <a:srgbClr val="000000"/>
                </a:solidFill>
                <a:latin typeface="Muli Regular"/>
              </a:rPr>
              <a:t> </a:t>
            </a:r>
            <a:r>
              <a:rPr lang="en-US" sz="4199" dirty="0" err="1">
                <a:solidFill>
                  <a:srgbClr val="000000"/>
                </a:solidFill>
                <a:latin typeface="Muli Regular"/>
              </a:rPr>
              <a:t>lời</a:t>
            </a:r>
            <a:r>
              <a:rPr lang="en-US" sz="4199" dirty="0">
                <a:solidFill>
                  <a:srgbClr val="000000"/>
                </a:solidFill>
                <a:latin typeface="Muli Regular"/>
              </a:rPr>
              <a:t> </a:t>
            </a:r>
            <a:r>
              <a:rPr lang="en-US" sz="4199" dirty="0" err="1">
                <a:solidFill>
                  <a:srgbClr val="000000"/>
                </a:solidFill>
                <a:latin typeface="Muli Regular"/>
              </a:rPr>
              <a:t>các</a:t>
            </a:r>
            <a:r>
              <a:rPr lang="en-US" sz="4199" dirty="0">
                <a:solidFill>
                  <a:srgbClr val="000000"/>
                </a:solidFill>
                <a:latin typeface="Muli Regular"/>
              </a:rPr>
              <a:t> </a:t>
            </a:r>
            <a:r>
              <a:rPr lang="en-US" sz="4199" dirty="0" err="1">
                <a:solidFill>
                  <a:srgbClr val="000000"/>
                </a:solidFill>
                <a:latin typeface="Muli Regular"/>
              </a:rPr>
              <a:t>câu</a:t>
            </a:r>
            <a:r>
              <a:rPr lang="en-US" sz="4199" dirty="0">
                <a:solidFill>
                  <a:srgbClr val="000000"/>
                </a:solidFill>
                <a:latin typeface="Muli Regular"/>
              </a:rPr>
              <a:t> </a:t>
            </a:r>
            <a:r>
              <a:rPr lang="en-US" sz="4199" dirty="0" err="1">
                <a:solidFill>
                  <a:srgbClr val="000000"/>
                </a:solidFill>
                <a:latin typeface="Muli Regular"/>
              </a:rPr>
              <a:t>hỏi</a:t>
            </a:r>
            <a:r>
              <a:rPr lang="en-US" sz="4199" dirty="0">
                <a:solidFill>
                  <a:srgbClr val="000000"/>
                </a:solidFill>
                <a:latin typeface="Muli Regular"/>
              </a:rPr>
              <a:t> </a:t>
            </a:r>
            <a:r>
              <a:rPr lang="en-US" sz="4199" dirty="0" err="1">
                <a:solidFill>
                  <a:srgbClr val="000000"/>
                </a:solidFill>
                <a:latin typeface="Muli Regular"/>
              </a:rPr>
              <a:t>phức</a:t>
            </a:r>
            <a:r>
              <a:rPr lang="en-US" sz="4199" dirty="0">
                <a:solidFill>
                  <a:srgbClr val="000000"/>
                </a:solidFill>
                <a:latin typeface="Muli Regular"/>
              </a:rPr>
              <a:t> </a:t>
            </a:r>
            <a:r>
              <a:rPr lang="en-US" sz="4199" dirty="0" err="1">
                <a:solidFill>
                  <a:srgbClr val="000000"/>
                </a:solidFill>
                <a:latin typeface="Muli Regular"/>
              </a:rPr>
              <a:t>tạp</a:t>
            </a:r>
            <a:r>
              <a:rPr lang="en-US" sz="4199" dirty="0">
                <a:solidFill>
                  <a:srgbClr val="000000"/>
                </a:solidFill>
                <a:latin typeface="Muli Regular"/>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62802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033610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82224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sp>
        <p:nvSpPr>
          <p:cNvPr id="8" name="TextBox 8"/>
          <p:cNvSpPr txBox="1"/>
          <p:nvPr/>
        </p:nvSpPr>
        <p:spPr>
          <a:xfrm>
            <a:off x="1028700" y="3867150"/>
            <a:ext cx="9908463" cy="2562225"/>
          </a:xfrm>
          <a:prstGeom prst="rect">
            <a:avLst/>
          </a:prstGeom>
        </p:spPr>
        <p:txBody>
          <a:bodyPr lIns="0" tIns="0" rIns="0" bIns="0" rtlCol="0" anchor="t">
            <a:spAutoFit/>
          </a:bodyPr>
          <a:lstStyle/>
          <a:p>
            <a:pPr>
              <a:lnSpc>
                <a:spcPts val="10199"/>
              </a:lnSpc>
              <a:spcBef>
                <a:spcPct val="0"/>
              </a:spcBef>
            </a:pPr>
            <a:r>
              <a:rPr lang="en-US" sz="8499" spc="-84">
                <a:solidFill>
                  <a:srgbClr val="000000"/>
                </a:solidFill>
                <a:latin typeface="Muli Bold"/>
              </a:rPr>
              <a:t>III. Khảo sát một số hệ thống liên quan</a:t>
            </a:r>
          </a:p>
        </p:txBody>
      </p:sp>
      <p:sp>
        <p:nvSpPr>
          <p:cNvPr id="9" name="TextBox 9"/>
          <p:cNvSpPr txBox="1"/>
          <p:nvPr/>
        </p:nvSpPr>
        <p:spPr>
          <a:xfrm>
            <a:off x="1028700" y="8937700"/>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Regular Bold"/>
              </a:rPr>
              <a:t>Quay lại Trang Chương trình</a:t>
            </a:r>
          </a:p>
        </p:txBody>
      </p:sp>
      <p:grpSp>
        <p:nvGrpSpPr>
          <p:cNvPr id="10" name="Group 10"/>
          <p:cNvGrpSpPr/>
          <p:nvPr/>
        </p:nvGrpSpPr>
        <p:grpSpPr>
          <a:xfrm>
            <a:off x="1028700" y="1028700"/>
            <a:ext cx="4212844" cy="586200"/>
            <a:chOff x="0" y="0"/>
            <a:chExt cx="5617125" cy="781600"/>
          </a:xfrm>
        </p:grpSpPr>
        <p:sp>
          <p:nvSpPr>
            <p:cNvPr id="11" name="TextBox 11"/>
            <p:cNvSpPr txBox="1"/>
            <p:nvPr/>
          </p:nvSpPr>
          <p:spPr>
            <a:xfrm>
              <a:off x="1293956" y="50863"/>
              <a:ext cx="4323169" cy="622724"/>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Muli Bold Bold"/>
                </a:rPr>
                <a:t>HCI</a:t>
              </a:r>
            </a:p>
          </p:txBody>
        </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905010" cy="781600"/>
            </a:xfrm>
            <a:prstGeom prst="rect">
              <a:avLst/>
            </a:prstGeom>
          </p:spPr>
        </p:pic>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790859"/>
            <a:ext cx="11751332" cy="1066800"/>
          </a:xfrm>
          <a:prstGeom prst="rect">
            <a:avLst/>
          </a:prstGeom>
        </p:spPr>
        <p:txBody>
          <a:bodyPr lIns="0" tIns="0" rIns="0" bIns="0" rtlCol="0" anchor="t">
            <a:spAutoFit/>
          </a:bodyPr>
          <a:lstStyle/>
          <a:p>
            <a:pPr>
              <a:lnSpc>
                <a:spcPts val="8400"/>
              </a:lnSpc>
              <a:spcBef>
                <a:spcPct val="0"/>
              </a:spcBef>
            </a:pPr>
            <a:r>
              <a:rPr lang="en-US" sz="7000" spc="-70">
                <a:solidFill>
                  <a:srgbClr val="000000"/>
                </a:solidFill>
                <a:latin typeface="Muli Bold"/>
              </a:rPr>
              <a:t>9. Kết luận </a:t>
            </a:r>
          </a:p>
        </p:txBody>
      </p:sp>
      <p:grpSp>
        <p:nvGrpSpPr>
          <p:cNvPr id="3" name="Group 3"/>
          <p:cNvGrpSpPr/>
          <p:nvPr/>
        </p:nvGrpSpPr>
        <p:grpSpPr>
          <a:xfrm rot="-10800000">
            <a:off x="300983" y="8368212"/>
            <a:ext cx="3378391" cy="292570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 name="TextBox 5"/>
          <p:cNvSpPr txBox="1"/>
          <p:nvPr/>
        </p:nvSpPr>
        <p:spPr>
          <a:xfrm>
            <a:off x="1447800" y="1960887"/>
            <a:ext cx="4874837" cy="756617"/>
          </a:xfrm>
          <a:prstGeom prst="rect">
            <a:avLst/>
          </a:prstGeom>
        </p:spPr>
        <p:txBody>
          <a:bodyPr wrap="square" lIns="0" tIns="0" rIns="0" bIns="0" rtlCol="0" anchor="t">
            <a:spAutoFit/>
          </a:bodyPr>
          <a:lstStyle/>
          <a:p>
            <a:pPr algn="ctr">
              <a:lnSpc>
                <a:spcPts val="5879"/>
              </a:lnSpc>
              <a:spcBef>
                <a:spcPct val="0"/>
              </a:spcBef>
            </a:pPr>
            <a:r>
              <a:rPr lang="en-US" sz="4199" dirty="0">
                <a:solidFill>
                  <a:srgbClr val="000000"/>
                </a:solidFill>
                <a:latin typeface="Muli Regular"/>
              </a:rPr>
              <a:t>c. </a:t>
            </a:r>
            <a:r>
              <a:rPr lang="en-US" sz="4199" dirty="0" err="1">
                <a:solidFill>
                  <a:srgbClr val="000000"/>
                </a:solidFill>
                <a:latin typeface="Muli Regular"/>
              </a:rPr>
              <a:t>Hướng</a:t>
            </a:r>
            <a:r>
              <a:rPr lang="en-US" sz="4199" dirty="0">
                <a:solidFill>
                  <a:srgbClr val="000000"/>
                </a:solidFill>
                <a:latin typeface="Muli Regular"/>
              </a:rPr>
              <a:t> </a:t>
            </a:r>
            <a:r>
              <a:rPr lang="en-US" sz="4199" dirty="0" err="1">
                <a:solidFill>
                  <a:srgbClr val="000000"/>
                </a:solidFill>
                <a:latin typeface="Muli Regular"/>
              </a:rPr>
              <a:t>phát</a:t>
            </a:r>
            <a:r>
              <a:rPr lang="en-US" sz="4199" dirty="0">
                <a:solidFill>
                  <a:srgbClr val="000000"/>
                </a:solidFill>
                <a:latin typeface="Muli Regular"/>
              </a:rPr>
              <a:t> </a:t>
            </a:r>
            <a:r>
              <a:rPr lang="en-US" sz="4199" dirty="0" err="1">
                <a:solidFill>
                  <a:srgbClr val="000000"/>
                </a:solidFill>
                <a:latin typeface="Muli Regular"/>
              </a:rPr>
              <a:t>triển</a:t>
            </a:r>
            <a:endParaRPr lang="en-US" sz="4199" dirty="0">
              <a:solidFill>
                <a:srgbClr val="000000"/>
              </a:solidFill>
              <a:latin typeface="Muli Regular"/>
            </a:endParaRPr>
          </a:p>
        </p:txBody>
      </p:sp>
      <p:sp>
        <p:nvSpPr>
          <p:cNvPr id="6" name="TextBox 6"/>
          <p:cNvSpPr txBox="1"/>
          <p:nvPr/>
        </p:nvSpPr>
        <p:spPr>
          <a:xfrm>
            <a:off x="1447800" y="3004244"/>
            <a:ext cx="15811500" cy="3783087"/>
          </a:xfrm>
          <a:prstGeom prst="rect">
            <a:avLst/>
          </a:prstGeom>
        </p:spPr>
        <p:txBody>
          <a:bodyPr wrap="square" lIns="0" tIns="0" rIns="0" bIns="0" rtlCol="0" anchor="t">
            <a:spAutoFit/>
          </a:bodyPr>
          <a:lstStyle/>
          <a:p>
            <a:pPr marL="906772" lvl="1" indent="-453386" algn="just">
              <a:lnSpc>
                <a:spcPts val="5879"/>
              </a:lnSpc>
              <a:buFont typeface="Arial"/>
              <a:buChar char="•"/>
            </a:pPr>
            <a:r>
              <a:rPr lang="en-US" sz="4199" dirty="0" err="1">
                <a:solidFill>
                  <a:srgbClr val="000000"/>
                </a:solidFill>
                <a:latin typeface="Muli Regular"/>
              </a:rPr>
              <a:t>Xây</a:t>
            </a:r>
            <a:r>
              <a:rPr lang="en-US" sz="4199" dirty="0">
                <a:solidFill>
                  <a:srgbClr val="000000"/>
                </a:solidFill>
                <a:latin typeface="Muli Regular"/>
              </a:rPr>
              <a:t> </a:t>
            </a:r>
            <a:r>
              <a:rPr lang="en-US" sz="4199" dirty="0" err="1">
                <a:solidFill>
                  <a:srgbClr val="000000"/>
                </a:solidFill>
                <a:latin typeface="Muli Regular"/>
              </a:rPr>
              <a:t>dựng</a:t>
            </a:r>
            <a:r>
              <a:rPr lang="en-US" sz="4199" dirty="0">
                <a:solidFill>
                  <a:srgbClr val="000000"/>
                </a:solidFill>
                <a:latin typeface="Muli Regular"/>
              </a:rPr>
              <a:t> </a:t>
            </a:r>
            <a:r>
              <a:rPr lang="en-US" sz="4199" dirty="0" err="1">
                <a:solidFill>
                  <a:srgbClr val="000000"/>
                </a:solidFill>
                <a:latin typeface="Muli Regular"/>
              </a:rPr>
              <a:t>thêm</a:t>
            </a:r>
            <a:r>
              <a:rPr lang="en-US" sz="4199" dirty="0">
                <a:solidFill>
                  <a:srgbClr val="000000"/>
                </a:solidFill>
                <a:latin typeface="Muli Regular"/>
              </a:rPr>
              <a:t> </a:t>
            </a:r>
            <a:r>
              <a:rPr lang="en-US" sz="4199" dirty="0" err="1">
                <a:solidFill>
                  <a:srgbClr val="000000"/>
                </a:solidFill>
                <a:latin typeface="Muli Regular"/>
              </a:rPr>
              <a:t>đa</a:t>
            </a:r>
            <a:r>
              <a:rPr lang="en-US" sz="4199" dirty="0">
                <a:solidFill>
                  <a:srgbClr val="000000"/>
                </a:solidFill>
                <a:latin typeface="Muli Regular"/>
              </a:rPr>
              <a:t> </a:t>
            </a:r>
            <a:r>
              <a:rPr lang="en-US" sz="4199" dirty="0" err="1">
                <a:solidFill>
                  <a:srgbClr val="000000"/>
                </a:solidFill>
                <a:latin typeface="Muli Regular"/>
              </a:rPr>
              <a:t>dạng</a:t>
            </a:r>
            <a:r>
              <a:rPr lang="en-US" sz="4199" dirty="0">
                <a:solidFill>
                  <a:srgbClr val="000000"/>
                </a:solidFill>
                <a:latin typeface="Muli Regular"/>
              </a:rPr>
              <a:t> </a:t>
            </a:r>
            <a:r>
              <a:rPr lang="en-US" sz="4199" dirty="0" err="1">
                <a:solidFill>
                  <a:srgbClr val="000000"/>
                </a:solidFill>
                <a:latin typeface="Muli Regular"/>
              </a:rPr>
              <a:t>hóa</a:t>
            </a:r>
            <a:r>
              <a:rPr lang="en-US" sz="4199" dirty="0">
                <a:solidFill>
                  <a:srgbClr val="000000"/>
                </a:solidFill>
                <a:latin typeface="Muli Regular"/>
              </a:rPr>
              <a:t> </a:t>
            </a:r>
            <a:r>
              <a:rPr lang="en-US" sz="4199" dirty="0" err="1">
                <a:solidFill>
                  <a:srgbClr val="000000"/>
                </a:solidFill>
                <a:latin typeface="Muli Regular"/>
              </a:rPr>
              <a:t>các</a:t>
            </a:r>
            <a:r>
              <a:rPr lang="en-US" sz="4199" dirty="0">
                <a:solidFill>
                  <a:srgbClr val="000000"/>
                </a:solidFill>
                <a:latin typeface="Muli Regular"/>
              </a:rPr>
              <a:t> </a:t>
            </a:r>
            <a:r>
              <a:rPr lang="en-US" sz="4199" dirty="0" err="1">
                <a:solidFill>
                  <a:srgbClr val="000000"/>
                </a:solidFill>
                <a:latin typeface="Muli Regular"/>
              </a:rPr>
              <a:t>câu</a:t>
            </a:r>
            <a:r>
              <a:rPr lang="en-US" sz="4199" dirty="0">
                <a:solidFill>
                  <a:srgbClr val="000000"/>
                </a:solidFill>
                <a:latin typeface="Muli Regular"/>
              </a:rPr>
              <a:t> </a:t>
            </a:r>
            <a:r>
              <a:rPr lang="en-US" sz="4199" dirty="0" err="1">
                <a:solidFill>
                  <a:srgbClr val="000000"/>
                </a:solidFill>
                <a:latin typeface="Muli Regular"/>
              </a:rPr>
              <a:t>trả</a:t>
            </a:r>
            <a:r>
              <a:rPr lang="en-US" sz="4199" dirty="0">
                <a:solidFill>
                  <a:srgbClr val="000000"/>
                </a:solidFill>
                <a:latin typeface="Muli Regular"/>
              </a:rPr>
              <a:t> </a:t>
            </a:r>
            <a:r>
              <a:rPr lang="en-US" sz="4199" dirty="0" err="1">
                <a:solidFill>
                  <a:srgbClr val="000000"/>
                </a:solidFill>
                <a:latin typeface="Muli Regular"/>
              </a:rPr>
              <a:t>lời</a:t>
            </a:r>
            <a:r>
              <a:rPr lang="en-US" sz="4199" dirty="0">
                <a:solidFill>
                  <a:srgbClr val="000000"/>
                </a:solidFill>
                <a:latin typeface="Muli Regular"/>
              </a:rPr>
              <a:t> </a:t>
            </a:r>
            <a:r>
              <a:rPr lang="en-US" sz="4199" dirty="0" err="1">
                <a:solidFill>
                  <a:srgbClr val="000000"/>
                </a:solidFill>
                <a:latin typeface="Muli Regular"/>
              </a:rPr>
              <a:t>ngẫu</a:t>
            </a:r>
            <a:r>
              <a:rPr lang="en-US" sz="4199" dirty="0">
                <a:solidFill>
                  <a:srgbClr val="000000"/>
                </a:solidFill>
                <a:latin typeface="Muli Regular"/>
              </a:rPr>
              <a:t> </a:t>
            </a:r>
            <a:r>
              <a:rPr lang="en-US" sz="4199" dirty="0" err="1">
                <a:solidFill>
                  <a:srgbClr val="000000"/>
                </a:solidFill>
                <a:latin typeface="Muli Regular"/>
              </a:rPr>
              <a:t>nhiên</a:t>
            </a:r>
            <a:r>
              <a:rPr lang="en-US" sz="4199" dirty="0">
                <a:solidFill>
                  <a:srgbClr val="000000"/>
                </a:solidFill>
                <a:latin typeface="Muli Regular"/>
              </a:rPr>
              <a:t> </a:t>
            </a:r>
            <a:r>
              <a:rPr lang="en-US" sz="4199" dirty="0" err="1">
                <a:solidFill>
                  <a:srgbClr val="000000"/>
                </a:solidFill>
                <a:latin typeface="Muli Regular"/>
              </a:rPr>
              <a:t>theo</a:t>
            </a:r>
            <a:r>
              <a:rPr lang="en-US" sz="4199" dirty="0">
                <a:solidFill>
                  <a:srgbClr val="000000"/>
                </a:solidFill>
                <a:latin typeface="Muli Regular"/>
              </a:rPr>
              <a:t> </a:t>
            </a:r>
            <a:r>
              <a:rPr lang="en-US" sz="4199" dirty="0" err="1">
                <a:solidFill>
                  <a:srgbClr val="000000"/>
                </a:solidFill>
                <a:latin typeface="Muli Regular"/>
              </a:rPr>
              <a:t>các</a:t>
            </a:r>
            <a:r>
              <a:rPr lang="en-US" sz="4199" dirty="0">
                <a:solidFill>
                  <a:srgbClr val="000000"/>
                </a:solidFill>
                <a:latin typeface="Muli Regular"/>
              </a:rPr>
              <a:t> ý </a:t>
            </a:r>
            <a:r>
              <a:rPr lang="en-US" sz="4199" dirty="0" err="1">
                <a:solidFill>
                  <a:srgbClr val="000000"/>
                </a:solidFill>
                <a:latin typeface="Muli Regular"/>
              </a:rPr>
              <a:t>định</a:t>
            </a:r>
            <a:r>
              <a:rPr lang="en-US" sz="4199" dirty="0">
                <a:solidFill>
                  <a:srgbClr val="000000"/>
                </a:solidFill>
                <a:latin typeface="Muli Regular"/>
              </a:rPr>
              <a:t>.</a:t>
            </a:r>
          </a:p>
          <a:p>
            <a:pPr marL="906772" lvl="1" indent="-453386" algn="just">
              <a:lnSpc>
                <a:spcPts val="5879"/>
              </a:lnSpc>
              <a:buFont typeface="Arial"/>
              <a:buChar char="•"/>
            </a:pPr>
            <a:r>
              <a:rPr lang="en-US" sz="4199" dirty="0" err="1">
                <a:solidFill>
                  <a:srgbClr val="000000"/>
                </a:solidFill>
                <a:latin typeface="Muli Regular"/>
              </a:rPr>
              <a:t>Tích</a:t>
            </a:r>
            <a:r>
              <a:rPr lang="en-US" sz="4199" dirty="0">
                <a:solidFill>
                  <a:srgbClr val="000000"/>
                </a:solidFill>
                <a:latin typeface="Muli Regular"/>
              </a:rPr>
              <a:t> </a:t>
            </a:r>
            <a:r>
              <a:rPr lang="en-US" sz="4199" dirty="0" err="1">
                <a:solidFill>
                  <a:srgbClr val="000000"/>
                </a:solidFill>
                <a:latin typeface="Muli Regular"/>
              </a:rPr>
              <a:t>hợp</a:t>
            </a:r>
            <a:r>
              <a:rPr lang="en-US" sz="4199" dirty="0">
                <a:solidFill>
                  <a:srgbClr val="000000"/>
                </a:solidFill>
                <a:latin typeface="Muli Regular"/>
              </a:rPr>
              <a:t> speech to text </a:t>
            </a:r>
            <a:r>
              <a:rPr lang="en-US" sz="4199" dirty="0" err="1">
                <a:solidFill>
                  <a:srgbClr val="000000"/>
                </a:solidFill>
                <a:latin typeface="Muli Regular"/>
              </a:rPr>
              <a:t>và</a:t>
            </a:r>
            <a:r>
              <a:rPr lang="en-US" sz="4199" dirty="0">
                <a:solidFill>
                  <a:srgbClr val="000000"/>
                </a:solidFill>
                <a:latin typeface="Muli Regular"/>
              </a:rPr>
              <a:t> text to speech </a:t>
            </a:r>
            <a:r>
              <a:rPr lang="en-US" sz="4199" dirty="0" err="1">
                <a:solidFill>
                  <a:srgbClr val="000000"/>
                </a:solidFill>
                <a:latin typeface="Muli Regular"/>
              </a:rPr>
              <a:t>cho</a:t>
            </a:r>
            <a:r>
              <a:rPr lang="en-US" sz="4199" dirty="0">
                <a:solidFill>
                  <a:srgbClr val="000000"/>
                </a:solidFill>
                <a:latin typeface="Muli Regular"/>
              </a:rPr>
              <a:t> </a:t>
            </a:r>
            <a:r>
              <a:rPr lang="en-US" sz="4199" dirty="0" err="1">
                <a:solidFill>
                  <a:srgbClr val="000000"/>
                </a:solidFill>
                <a:latin typeface="Muli Regular"/>
              </a:rPr>
              <a:t>chatbot</a:t>
            </a:r>
            <a:r>
              <a:rPr lang="en-US" sz="4199" dirty="0">
                <a:solidFill>
                  <a:srgbClr val="000000"/>
                </a:solidFill>
                <a:latin typeface="Muli Regular"/>
              </a:rPr>
              <a:t> </a:t>
            </a:r>
            <a:r>
              <a:rPr lang="en-US" sz="4199" dirty="0" err="1">
                <a:solidFill>
                  <a:srgbClr val="000000"/>
                </a:solidFill>
                <a:latin typeface="Muli Regular"/>
              </a:rPr>
              <a:t>để</a:t>
            </a:r>
            <a:r>
              <a:rPr lang="en-US" sz="4199" dirty="0">
                <a:solidFill>
                  <a:srgbClr val="000000"/>
                </a:solidFill>
                <a:latin typeface="Muli Regular"/>
              </a:rPr>
              <a:t> </a:t>
            </a:r>
            <a:r>
              <a:rPr lang="en-US" sz="4199" dirty="0" err="1">
                <a:solidFill>
                  <a:srgbClr val="000000"/>
                </a:solidFill>
                <a:latin typeface="Muli Regular"/>
              </a:rPr>
              <a:t>hỗ</a:t>
            </a:r>
            <a:r>
              <a:rPr lang="en-US" sz="4199" dirty="0">
                <a:solidFill>
                  <a:srgbClr val="000000"/>
                </a:solidFill>
                <a:latin typeface="Muli Regular"/>
              </a:rPr>
              <a:t> </a:t>
            </a:r>
            <a:r>
              <a:rPr lang="en-US" sz="4199" dirty="0" err="1">
                <a:solidFill>
                  <a:srgbClr val="000000"/>
                </a:solidFill>
                <a:latin typeface="Muli Regular"/>
              </a:rPr>
              <a:t>trợ</a:t>
            </a:r>
            <a:r>
              <a:rPr lang="en-US" sz="4199" dirty="0">
                <a:solidFill>
                  <a:srgbClr val="000000"/>
                </a:solidFill>
                <a:latin typeface="Muli Regular"/>
              </a:rPr>
              <a:t> voice.</a:t>
            </a:r>
          </a:p>
          <a:p>
            <a:pPr marL="906772" lvl="1" indent="-453386" algn="just">
              <a:lnSpc>
                <a:spcPts val="5879"/>
              </a:lnSpc>
              <a:buFont typeface="Arial"/>
              <a:buChar char="•"/>
            </a:pPr>
            <a:r>
              <a:rPr lang="en-US" sz="4199" dirty="0" err="1">
                <a:solidFill>
                  <a:srgbClr val="000000"/>
                </a:solidFill>
                <a:latin typeface="Muli Regular"/>
              </a:rPr>
              <a:t>Xây</a:t>
            </a:r>
            <a:r>
              <a:rPr lang="en-US" sz="4199" dirty="0">
                <a:solidFill>
                  <a:srgbClr val="000000"/>
                </a:solidFill>
                <a:latin typeface="Muli Regular"/>
              </a:rPr>
              <a:t> </a:t>
            </a:r>
            <a:r>
              <a:rPr lang="en-US" sz="4199" dirty="0" err="1">
                <a:solidFill>
                  <a:srgbClr val="000000"/>
                </a:solidFill>
                <a:latin typeface="Muli Regular"/>
              </a:rPr>
              <a:t>dựng</a:t>
            </a:r>
            <a:r>
              <a:rPr lang="en-US" sz="4199" dirty="0">
                <a:solidFill>
                  <a:srgbClr val="000000"/>
                </a:solidFill>
                <a:latin typeface="Muli Regular"/>
              </a:rPr>
              <a:t> bot </a:t>
            </a:r>
            <a:r>
              <a:rPr lang="en-US" sz="4199" dirty="0" err="1">
                <a:solidFill>
                  <a:srgbClr val="000000"/>
                </a:solidFill>
                <a:latin typeface="Muli Regular"/>
              </a:rPr>
              <a:t>có</a:t>
            </a:r>
            <a:r>
              <a:rPr lang="en-US" sz="4199" dirty="0">
                <a:solidFill>
                  <a:srgbClr val="000000"/>
                </a:solidFill>
                <a:latin typeface="Muli Regular"/>
              </a:rPr>
              <a:t> </a:t>
            </a:r>
            <a:r>
              <a:rPr lang="en-US" sz="4199" dirty="0" err="1">
                <a:solidFill>
                  <a:srgbClr val="000000"/>
                </a:solidFill>
                <a:latin typeface="Muli Regular"/>
              </a:rPr>
              <a:t>khả</a:t>
            </a:r>
            <a:r>
              <a:rPr lang="en-US" sz="4199" dirty="0">
                <a:solidFill>
                  <a:srgbClr val="000000"/>
                </a:solidFill>
                <a:latin typeface="Muli Regular"/>
              </a:rPr>
              <a:t> </a:t>
            </a:r>
            <a:r>
              <a:rPr lang="en-US" sz="4199" dirty="0" err="1">
                <a:solidFill>
                  <a:srgbClr val="000000"/>
                </a:solidFill>
                <a:latin typeface="Muli Regular"/>
              </a:rPr>
              <a:t>năng</a:t>
            </a:r>
            <a:r>
              <a:rPr lang="en-US" sz="4199" dirty="0">
                <a:solidFill>
                  <a:srgbClr val="000000"/>
                </a:solidFill>
                <a:latin typeface="Muli Regular"/>
              </a:rPr>
              <a:t> </a:t>
            </a:r>
            <a:r>
              <a:rPr lang="en-US" sz="4199" dirty="0" err="1">
                <a:solidFill>
                  <a:srgbClr val="000000"/>
                </a:solidFill>
                <a:latin typeface="Muli Regular"/>
              </a:rPr>
              <a:t>trả</a:t>
            </a:r>
            <a:r>
              <a:rPr lang="en-US" sz="4199" dirty="0">
                <a:solidFill>
                  <a:srgbClr val="000000"/>
                </a:solidFill>
                <a:latin typeface="Muli Regular"/>
              </a:rPr>
              <a:t> </a:t>
            </a:r>
            <a:r>
              <a:rPr lang="en-US" sz="4199" dirty="0" err="1">
                <a:solidFill>
                  <a:srgbClr val="000000"/>
                </a:solidFill>
                <a:latin typeface="Muli Regular"/>
              </a:rPr>
              <a:t>lời</a:t>
            </a:r>
            <a:r>
              <a:rPr lang="en-US" sz="4199" dirty="0">
                <a:solidFill>
                  <a:srgbClr val="000000"/>
                </a:solidFill>
                <a:latin typeface="Muli Regular"/>
              </a:rPr>
              <a:t> </a:t>
            </a:r>
            <a:r>
              <a:rPr lang="en-US" sz="4199" dirty="0" err="1">
                <a:solidFill>
                  <a:srgbClr val="000000"/>
                </a:solidFill>
                <a:latin typeface="Muli Regular"/>
              </a:rPr>
              <a:t>các</a:t>
            </a:r>
            <a:r>
              <a:rPr lang="en-US" sz="4199" dirty="0">
                <a:solidFill>
                  <a:srgbClr val="000000"/>
                </a:solidFill>
                <a:latin typeface="Muli Regular"/>
              </a:rPr>
              <a:t> </a:t>
            </a:r>
            <a:r>
              <a:rPr lang="en-US" sz="4199" dirty="0" err="1">
                <a:solidFill>
                  <a:srgbClr val="000000"/>
                </a:solidFill>
                <a:latin typeface="Muli Regular"/>
              </a:rPr>
              <a:t>câu</a:t>
            </a:r>
            <a:r>
              <a:rPr lang="en-US" sz="4199" dirty="0">
                <a:solidFill>
                  <a:srgbClr val="000000"/>
                </a:solidFill>
                <a:latin typeface="Muli Regular"/>
              </a:rPr>
              <a:t> </a:t>
            </a:r>
            <a:r>
              <a:rPr lang="en-US" sz="4199" dirty="0" err="1">
                <a:solidFill>
                  <a:srgbClr val="000000"/>
                </a:solidFill>
                <a:latin typeface="Muli Regular"/>
              </a:rPr>
              <a:t>hỏi</a:t>
            </a:r>
            <a:r>
              <a:rPr lang="en-US" sz="4199" dirty="0">
                <a:solidFill>
                  <a:srgbClr val="000000"/>
                </a:solidFill>
                <a:latin typeface="Muli Regular"/>
              </a:rPr>
              <a:t> </a:t>
            </a:r>
            <a:r>
              <a:rPr lang="en-US" sz="4199" dirty="0" err="1">
                <a:solidFill>
                  <a:srgbClr val="000000"/>
                </a:solidFill>
                <a:latin typeface="Muli Regular"/>
              </a:rPr>
              <a:t>phức</a:t>
            </a:r>
            <a:r>
              <a:rPr lang="en-US" sz="4199" dirty="0">
                <a:solidFill>
                  <a:srgbClr val="000000"/>
                </a:solidFill>
                <a:latin typeface="Muli Regular"/>
              </a:rPr>
              <a:t> </a:t>
            </a:r>
            <a:r>
              <a:rPr lang="en-US" sz="4199" dirty="0" err="1">
                <a:solidFill>
                  <a:srgbClr val="000000"/>
                </a:solidFill>
                <a:latin typeface="Muli Regular"/>
              </a:rPr>
              <a:t>tạp</a:t>
            </a:r>
            <a:r>
              <a:rPr lang="en-US" sz="4199" dirty="0">
                <a:solidFill>
                  <a:srgbClr val="000000"/>
                </a:solidFill>
                <a:latin typeface="Muli Regular"/>
              </a:rPr>
              <a:t> </a:t>
            </a:r>
            <a:r>
              <a:rPr lang="en-US" sz="4199" dirty="0" err="1">
                <a:solidFill>
                  <a:srgbClr val="000000"/>
                </a:solidFill>
                <a:latin typeface="Muli Regular"/>
              </a:rPr>
              <a:t>hơn</a:t>
            </a:r>
            <a:endParaRPr lang="en-US" sz="4199" dirty="0">
              <a:solidFill>
                <a:srgbClr val="000000"/>
              </a:solidFill>
              <a:latin typeface="Muli Regul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2035128" y="4327972"/>
            <a:ext cx="11437054" cy="1626870"/>
          </a:xfrm>
          <a:prstGeom prst="rect">
            <a:avLst/>
          </a:prstGeom>
        </p:spPr>
        <p:txBody>
          <a:bodyPr lIns="0" tIns="0" rIns="0" bIns="0" rtlCol="0" anchor="t">
            <a:spAutoFit/>
          </a:bodyPr>
          <a:lstStyle/>
          <a:p>
            <a:pPr>
              <a:lnSpc>
                <a:spcPts val="13229"/>
              </a:lnSpc>
            </a:pPr>
            <a:r>
              <a:rPr lang="en-US" sz="9449" spc="-103">
                <a:solidFill>
                  <a:srgbClr val="000000"/>
                </a:solidFill>
                <a:latin typeface="Muli Bold"/>
              </a:rPr>
              <a:t>Thank you!</a:t>
            </a:r>
          </a:p>
        </p:txBody>
      </p:sp>
      <p:grpSp>
        <p:nvGrpSpPr>
          <p:cNvPr id="3" name="Group 3"/>
          <p:cNvGrpSpPr/>
          <p:nvPr/>
        </p:nvGrpSpPr>
        <p:grpSpPr>
          <a:xfrm>
            <a:off x="14328902" y="2317173"/>
            <a:ext cx="7321033" cy="6340049"/>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a:off x="12122944" y="7035126"/>
            <a:ext cx="4970154" cy="430417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a:off x="12336342" y="5954842"/>
            <a:ext cx="2271679" cy="1967285"/>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9" name="Group 9"/>
          <p:cNvGrpSpPr/>
          <p:nvPr/>
        </p:nvGrpSpPr>
        <p:grpSpPr>
          <a:xfrm>
            <a:off x="13737770" y="373605"/>
            <a:ext cx="3799619" cy="329048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1" name="Group 11"/>
          <p:cNvGrpSpPr/>
          <p:nvPr/>
        </p:nvGrpSpPr>
        <p:grpSpPr>
          <a:xfrm>
            <a:off x="1028700" y="1028700"/>
            <a:ext cx="4212844" cy="586200"/>
            <a:chOff x="0" y="0"/>
            <a:chExt cx="5617125" cy="781600"/>
          </a:xfrm>
        </p:grpSpPr>
        <p:sp>
          <p:nvSpPr>
            <p:cNvPr id="12" name="TextBox 12"/>
            <p:cNvSpPr txBox="1"/>
            <p:nvPr/>
          </p:nvSpPr>
          <p:spPr>
            <a:xfrm>
              <a:off x="1293956" y="104415"/>
              <a:ext cx="4323169" cy="52514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uli Bold"/>
                </a:rPr>
                <a:t>HCI</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0"/>
              <a:ext cx="905010" cy="781600"/>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2928</Words>
  <Application>Microsoft Office PowerPoint</Application>
  <PresentationFormat>Custom</PresentationFormat>
  <Paragraphs>329</Paragraphs>
  <Slides>91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Muli Regular</vt:lpstr>
      <vt:lpstr>Muli Bold</vt:lpstr>
      <vt:lpstr>Arial</vt:lpstr>
      <vt:lpstr>Muli Regular Bold</vt:lpstr>
      <vt:lpstr>Calibri</vt:lpstr>
      <vt:lpstr>Muli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lá đậm Xanh lá nhạt Trắng Doanh nghiệp Hình học Bản trình bày nội bộ của công ty Bản thuyết trình Kinh doanh</dc:title>
  <cp:lastModifiedBy>Hoai</cp:lastModifiedBy>
  <cp:revision>4</cp:revision>
  <dcterms:created xsi:type="dcterms:W3CDTF">2006-08-16T00:00:00Z</dcterms:created>
  <dcterms:modified xsi:type="dcterms:W3CDTF">2022-11-08T03:43:19Z</dcterms:modified>
  <dc:identifier>DAFQ-brfu7Q</dc:identifier>
</cp:coreProperties>
</file>